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0"/>
  </p:notesMasterIdLst>
  <p:handoutMasterIdLst>
    <p:handoutMasterId r:id="rId41"/>
  </p:handoutMasterIdLst>
  <p:sldIdLst>
    <p:sldId id="303" r:id="rId3"/>
    <p:sldId id="260" r:id="rId4"/>
    <p:sldId id="301" r:id="rId5"/>
    <p:sldId id="261" r:id="rId6"/>
    <p:sldId id="263" r:id="rId7"/>
    <p:sldId id="273" r:id="rId8"/>
    <p:sldId id="278" r:id="rId9"/>
    <p:sldId id="264" r:id="rId10"/>
    <p:sldId id="274" r:id="rId11"/>
    <p:sldId id="269" r:id="rId12"/>
    <p:sldId id="279" r:id="rId13"/>
    <p:sldId id="280" r:id="rId14"/>
    <p:sldId id="281" r:id="rId15"/>
    <p:sldId id="282" r:id="rId16"/>
    <p:sldId id="265" r:id="rId17"/>
    <p:sldId id="272"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62" r:id="rId31"/>
    <p:sldId id="295" r:id="rId32"/>
    <p:sldId id="296" r:id="rId33"/>
    <p:sldId id="297" r:id="rId34"/>
    <p:sldId id="298" r:id="rId35"/>
    <p:sldId id="299" r:id="rId36"/>
    <p:sldId id="302" r:id="rId37"/>
    <p:sldId id="275" r:id="rId38"/>
    <p:sldId id="277" r:id="rId39"/>
  </p:sldIdLst>
  <p:sldSz cx="12192000" cy="6858000"/>
  <p:notesSz cx="6858000" cy="9144000"/>
  <p:embeddedFontLst>
    <p:embeddedFont>
      <p:font typeface="MiSans Normal" panose="00000500000000000000" pitchFamily="2" charset="-122"/>
      <p:regular r:id="rId45"/>
    </p:embeddedFont>
    <p:embeddedFont>
      <p:font typeface="思源宋体 CN Heavy" panose="02020900000000000000" pitchFamily="18" charset="-122"/>
      <p:bold r:id="rId46"/>
    </p:embeddedFont>
    <p:embeddedFont>
      <p:font typeface="Calibri" panose="020F0502020204030204" charset="0"/>
      <p:regular r:id="rId47"/>
      <p:bold r:id="rId48"/>
      <p:italic r:id="rId49"/>
      <p:boldItalic r:id="rId50"/>
    </p:embeddedFont>
    <p:embeddedFont>
      <p:font typeface="Calibri" panose="020F0502020204030204"/>
      <p:regular r:id="rId51"/>
      <p:bold r:id="rId52"/>
      <p:italic r:id="rId53"/>
      <p:boldItalic r:id="rId54"/>
    </p:embeddedFont>
  </p:embeddedFontLst>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1" userDrawn="1">
          <p15:clr>
            <a:srgbClr val="A4A3A4"/>
          </p15:clr>
        </p15:guide>
        <p15:guide id="2" pos="3840" userDrawn="1">
          <p15:clr>
            <a:srgbClr val="A4A3A4"/>
          </p15:clr>
        </p15:guide>
        <p15:guide id="3" pos="7462" userDrawn="1">
          <p15:clr>
            <a:srgbClr val="A4A3A4"/>
          </p15:clr>
        </p15:guide>
        <p15:guide id="4" pos="256" userDrawn="1">
          <p15:clr>
            <a:srgbClr val="A4A3A4"/>
          </p15:clr>
        </p15:guide>
        <p15:guide id="5" orient="horz" pos="371" userDrawn="1">
          <p15:clr>
            <a:srgbClr val="A4A3A4"/>
          </p15:clr>
        </p15:guide>
        <p15:guide id="6" orient="horz" pos="821" userDrawn="1">
          <p15:clr>
            <a:srgbClr val="A4A3A4"/>
          </p15:clr>
        </p15:guide>
        <p15:guide id="7" orient="horz" pos="39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3537"/>
    <a:srgbClr val="417F54"/>
    <a:srgbClr val="7FC2B9"/>
    <a:srgbClr val="B8E9E3"/>
    <a:srgbClr val="91373F"/>
    <a:srgbClr val="AB353D"/>
    <a:srgbClr val="3D7F5D"/>
    <a:srgbClr val="AC313F"/>
    <a:srgbClr val="9E202E"/>
    <a:srgbClr val="4080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04" d="100"/>
          <a:sy n="104" d="100"/>
        </p:scale>
        <p:origin x="144" y="126"/>
      </p:cViewPr>
      <p:guideLst>
        <p:guide orient="horz" pos="2181"/>
        <p:guide pos="3840"/>
        <p:guide pos="7462"/>
        <p:guide pos="256"/>
        <p:guide orient="horz" pos="371"/>
        <p:guide orient="horz" pos="821"/>
        <p:guide orient="horz" pos="3978"/>
      </p:guideLst>
    </p:cSldViewPr>
  </p:slideViewPr>
  <p:notesTextViewPr>
    <p:cViewPr>
      <p:scale>
        <a:sx n="1" d="1"/>
        <a:sy n="1" d="1"/>
      </p:scale>
      <p:origin x="0" y="0"/>
    </p:cViewPr>
  </p:notesTextViewPr>
  <p:sorterViewPr>
    <p:cViewPr>
      <p:scale>
        <a:sx n="100" d="100"/>
        <a:sy n="100" d="100"/>
      </p:scale>
      <p:origin x="0" y="-240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5" Type="http://schemas.openxmlformats.org/officeDocument/2006/relationships/tags" Target="tags/tag77.xml"/><Relationship Id="rId54" Type="http://schemas.openxmlformats.org/officeDocument/2006/relationships/font" Target="fonts/font10.fntdata"/><Relationship Id="rId53" Type="http://schemas.openxmlformats.org/officeDocument/2006/relationships/font" Target="fonts/font9.fntdata"/><Relationship Id="rId52" Type="http://schemas.openxmlformats.org/officeDocument/2006/relationships/font" Target="fonts/font8.fntdata"/><Relationship Id="rId51" Type="http://schemas.openxmlformats.org/officeDocument/2006/relationships/font" Target="fonts/font7.fntdata"/><Relationship Id="rId50" Type="http://schemas.openxmlformats.org/officeDocument/2006/relationships/font" Target="fonts/font6.fntdata"/><Relationship Id="rId5" Type="http://schemas.openxmlformats.org/officeDocument/2006/relationships/slide" Target="slides/slide3.xml"/><Relationship Id="rId49" Type="http://schemas.openxmlformats.org/officeDocument/2006/relationships/font" Target="fonts/font5.fntdata"/><Relationship Id="rId48" Type="http://schemas.openxmlformats.org/officeDocument/2006/relationships/font" Target="fonts/font4.fntdata"/><Relationship Id="rId47" Type="http://schemas.openxmlformats.org/officeDocument/2006/relationships/font" Target="fonts/font3.fntdata"/><Relationship Id="rId46" Type="http://schemas.openxmlformats.org/officeDocument/2006/relationships/font" Target="fonts/font2.fntdata"/><Relationship Id="rId45" Type="http://schemas.openxmlformats.org/officeDocument/2006/relationships/font" Target="fonts/font1.fntdata"/><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notesMaster" Target="notesMasters/notesMaster1.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MiSans Normal" panose="00000500000000000000"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MiSans Normal" panose="00000500000000000000" pitchFamily="2" charset="-122"/>
              </a:rPr>
            </a:fld>
            <a:endParaRPr lang="zh-CN" altLang="en-US">
              <a:ea typeface="MiSans Normal" panose="00000500000000000000"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MiSans Normal" panose="00000500000000000000"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MiSans Normal" panose="00000500000000000000" pitchFamily="2" charset="-122"/>
              </a:rPr>
            </a:fld>
            <a:endParaRPr lang="zh-CN" altLang="en-US">
              <a:ea typeface="MiSans Normal" panose="00000500000000000000"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MiSans Normal"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MiSans Normal" panose="00000500000000000000" pitchFamily="2"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MiSans Normal"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MiSans Normal" panose="00000500000000000000" pitchFamily="2"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iSans Normal" panose="00000500000000000000" pitchFamily="2" charset="-122"/>
        <a:cs typeface="+mn-cs"/>
      </a:defRPr>
    </a:lvl1pPr>
    <a:lvl2pPr marL="457200" algn="l" defTabSz="914400" rtl="0" eaLnBrk="1" latinLnBrk="0" hangingPunct="1">
      <a:defRPr sz="1200" kern="1200">
        <a:solidFill>
          <a:schemeClr val="tx1"/>
        </a:solidFill>
        <a:latin typeface="+mn-lt"/>
        <a:ea typeface="MiSans Normal" panose="00000500000000000000" pitchFamily="2" charset="-122"/>
        <a:cs typeface="+mn-cs"/>
      </a:defRPr>
    </a:lvl2pPr>
    <a:lvl3pPr marL="914400" algn="l" defTabSz="914400" rtl="0" eaLnBrk="1" latinLnBrk="0" hangingPunct="1">
      <a:defRPr sz="1200" kern="1200">
        <a:solidFill>
          <a:schemeClr val="tx1"/>
        </a:solidFill>
        <a:latin typeface="+mn-lt"/>
        <a:ea typeface="MiSans Normal" panose="00000500000000000000" pitchFamily="2" charset="-122"/>
        <a:cs typeface="+mn-cs"/>
      </a:defRPr>
    </a:lvl3pPr>
    <a:lvl4pPr marL="1371600" algn="l" defTabSz="914400" rtl="0" eaLnBrk="1" latinLnBrk="0" hangingPunct="1">
      <a:defRPr sz="1200" kern="1200">
        <a:solidFill>
          <a:schemeClr val="tx1"/>
        </a:solidFill>
        <a:latin typeface="+mn-lt"/>
        <a:ea typeface="MiSans Normal" panose="00000500000000000000" pitchFamily="2" charset="-122"/>
        <a:cs typeface="+mn-cs"/>
      </a:defRPr>
    </a:lvl4pPr>
    <a:lvl5pPr marL="1828800" algn="l" defTabSz="914400" rtl="0" eaLnBrk="1" latinLnBrk="0" hangingPunct="1">
      <a:defRPr sz="1200" kern="1200">
        <a:solidFill>
          <a:schemeClr val="tx1"/>
        </a:solidFill>
        <a:latin typeface="+mn-lt"/>
        <a:ea typeface="MiSans Normal"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B8E9E3">
            <a:alpha val="3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userDrawn="1"/>
        </p:nvSpPr>
        <p:spPr>
          <a:xfrm>
            <a:off x="1896745" y="5797550"/>
            <a:ext cx="838200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r="56035"/>
          <a:stretch>
            <a:fillRect/>
          </a:stretch>
        </p:blipFill>
        <p:spPr>
          <a:xfrm>
            <a:off x="102235" y="2730500"/>
            <a:ext cx="3600000" cy="4039709"/>
          </a:xfrm>
          <a:prstGeom prst="rect">
            <a:avLst/>
          </a:prstGeom>
        </p:spPr>
      </p:pic>
      <p:pic>
        <p:nvPicPr>
          <p:cNvPr id="20" name="图片 19"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57597"/>
          <a:stretch>
            <a:fillRect/>
          </a:stretch>
        </p:blipFill>
        <p:spPr>
          <a:xfrm>
            <a:off x="8489689" y="2892420"/>
            <a:ext cx="3600000" cy="3878214"/>
          </a:xfrm>
          <a:prstGeom prst="rect">
            <a:avLst/>
          </a:prstGeom>
        </p:spPr>
      </p:pic>
      <p:pic>
        <p:nvPicPr>
          <p:cNvPr id="19" name="图片 18" descr="卡通人物&#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05265" y="5403850"/>
            <a:ext cx="1764960" cy="1143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userDrawn="1"/>
        </p:nvSpPr>
        <p:spPr>
          <a:xfrm>
            <a:off x="539492" y="5768430"/>
            <a:ext cx="5453742"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图标&#10;&#10;中度可信度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7845" y="1762486"/>
            <a:ext cx="4875785" cy="4466771"/>
          </a:xfrm>
          <a:prstGeom prst="rect">
            <a:avLst/>
          </a:prstGeom>
        </p:spPr>
      </p:pic>
      <p:pic>
        <p:nvPicPr>
          <p:cNvPr id="10" name="图片 9" descr="图标&#10;&#10;描述已自动生成"/>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93375" y="6259"/>
            <a:ext cx="1930181" cy="148226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6" name="矩形 5"/>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357013" y="5745991"/>
            <a:ext cx="5404041"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卡通人物&#10;&#10;中度可信度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6731" y="1558563"/>
            <a:ext cx="5004605" cy="457401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0" name="矩形 9"/>
          <p:cNvSpPr/>
          <p:nvPr userDrawn="1"/>
        </p:nvSpPr>
        <p:spPr>
          <a:xfrm>
            <a:off x="0" y="5525770"/>
            <a:ext cx="12192000" cy="1332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userDrawn="1"/>
        </p:nvSpPr>
        <p:spPr>
          <a:xfrm>
            <a:off x="276884" y="5965064"/>
            <a:ext cx="395373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 name="组合 13"/>
          <p:cNvGrpSpPr/>
          <p:nvPr userDrawn="1"/>
        </p:nvGrpSpPr>
        <p:grpSpPr>
          <a:xfrm>
            <a:off x="10413868" y="4040512"/>
            <a:ext cx="1628941" cy="2661278"/>
            <a:chOff x="10125489" y="3561722"/>
            <a:chExt cx="1628941" cy="2661278"/>
          </a:xfrm>
        </p:grpSpPr>
        <p:sp>
          <p:nvSpPr>
            <p:cNvPr id="13" name="椭圆 12"/>
            <p:cNvSpPr/>
            <p:nvPr/>
          </p:nvSpPr>
          <p:spPr>
            <a:xfrm>
              <a:off x="10256117" y="5881949"/>
              <a:ext cx="1498313" cy="341051"/>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5489" y="3561722"/>
              <a:ext cx="1498312" cy="2555107"/>
            </a:xfrm>
            <a:prstGeom prst="rect">
              <a:avLst/>
            </a:prstGeom>
          </p:spPr>
        </p:pic>
      </p:grpSp>
      <p:pic>
        <p:nvPicPr>
          <p:cNvPr id="9" name="图片 8" descr="图示&#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6884" y="2138771"/>
            <a:ext cx="3306350" cy="427351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21" name="矩形 20"/>
          <p:cNvSpPr/>
          <p:nvPr userDrawn="1"/>
        </p:nvSpPr>
        <p:spPr>
          <a:xfrm>
            <a:off x="0" y="5777865"/>
            <a:ext cx="12192000" cy="108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9" name="组合 28"/>
          <p:cNvGrpSpPr>
            <a:grpSpLocks noChangeAspect="1"/>
          </p:cNvGrpSpPr>
          <p:nvPr userDrawn="1"/>
        </p:nvGrpSpPr>
        <p:grpSpPr>
          <a:xfrm>
            <a:off x="7701236" y="2870685"/>
            <a:ext cx="4320000" cy="3829029"/>
            <a:chOff x="6403296" y="1386690"/>
            <a:chExt cx="5453742" cy="4833920"/>
          </a:xfrm>
        </p:grpSpPr>
        <p:sp>
          <p:nvSpPr>
            <p:cNvPr id="4" name="椭圆 3"/>
            <p:cNvSpPr/>
            <p:nvPr/>
          </p:nvSpPr>
          <p:spPr>
            <a:xfrm>
              <a:off x="6403296" y="5471310"/>
              <a:ext cx="5453742"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69014" y="1386690"/>
              <a:ext cx="5004826" cy="4578105"/>
            </a:xfrm>
            <a:prstGeom prst="rect">
              <a:avLst/>
            </a:prstGeom>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7" name="矩形 6"/>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 name="组合 1"/>
          <p:cNvGrpSpPr>
            <a:grpSpLocks noChangeAspect="1"/>
          </p:cNvGrpSpPr>
          <p:nvPr userDrawn="1"/>
        </p:nvGrpSpPr>
        <p:grpSpPr>
          <a:xfrm>
            <a:off x="8474710" y="2683510"/>
            <a:ext cx="3600000" cy="4043933"/>
            <a:chOff x="11552" y="2724"/>
            <a:chExt cx="7120" cy="7998"/>
          </a:xfrm>
        </p:grpSpPr>
        <p:sp>
          <p:nvSpPr>
            <p:cNvPr id="13" name="椭圆 12"/>
            <p:cNvSpPr/>
            <p:nvPr/>
          </p:nvSpPr>
          <p:spPr>
            <a:xfrm>
              <a:off x="14818" y="10004"/>
              <a:ext cx="3854" cy="719"/>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nvSpPr>
          <p:spPr>
            <a:xfrm>
              <a:off x="11552" y="8800"/>
              <a:ext cx="4382" cy="964"/>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14" y="2724"/>
              <a:ext cx="6558" cy="7759"/>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标题幻灯片">
    <p:bg>
      <p:bgPr>
        <a:solidFill>
          <a:srgbClr val="B8E9E3">
            <a:alpha val="3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userDrawn="1"/>
        </p:nvSpPr>
        <p:spPr>
          <a:xfrm>
            <a:off x="1896745" y="5797550"/>
            <a:ext cx="838200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r="56035"/>
          <a:stretch>
            <a:fillRect/>
          </a:stretch>
        </p:blipFill>
        <p:spPr>
          <a:xfrm>
            <a:off x="102235" y="2730500"/>
            <a:ext cx="3600000" cy="4039709"/>
          </a:xfrm>
          <a:prstGeom prst="rect">
            <a:avLst/>
          </a:prstGeom>
        </p:spPr>
      </p:pic>
      <p:pic>
        <p:nvPicPr>
          <p:cNvPr id="20" name="图片 19"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57597"/>
          <a:stretch>
            <a:fillRect/>
          </a:stretch>
        </p:blipFill>
        <p:spPr>
          <a:xfrm>
            <a:off x="8489689" y="2892420"/>
            <a:ext cx="3600000" cy="3878214"/>
          </a:xfrm>
          <a:prstGeom prst="rect">
            <a:avLst/>
          </a:prstGeom>
        </p:spPr>
      </p:pic>
      <p:pic>
        <p:nvPicPr>
          <p:cNvPr id="19" name="图片 18" descr="卡通人物&#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05265" y="5403850"/>
            <a:ext cx="1764960" cy="1143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3" Type="http://schemas.openxmlformats.org/officeDocument/2006/relationships/slideLayout" Target="../slideLayouts/slideLayout1.xml"/><Relationship Id="rId12" Type="http://schemas.openxmlformats.org/officeDocument/2006/relationships/tags" Target="../tags/tag30.xml"/><Relationship Id="rId11" Type="http://schemas.openxmlformats.org/officeDocument/2006/relationships/image" Target="../media/image11.png"/><Relationship Id="rId10" Type="http://schemas.openxmlformats.org/officeDocument/2006/relationships/tags" Target="../tags/tag29.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0" Type="http://schemas.openxmlformats.org/officeDocument/2006/relationships/slideLayout" Target="../slideLayouts/slideLayout1.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0" Type="http://schemas.openxmlformats.org/officeDocument/2006/relationships/slideLayout" Target="../slideLayouts/slideLayout1.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2" Type="http://schemas.openxmlformats.org/officeDocument/2006/relationships/slideLayout" Target="../slideLayouts/slideLayout1.xml"/><Relationship Id="rId11" Type="http://schemas.openxmlformats.org/officeDocument/2006/relationships/image" Target="../media/image19.png"/><Relationship Id="rId10" Type="http://schemas.openxmlformats.org/officeDocument/2006/relationships/image" Target="../media/image18.png"/><Relationship Id="rId1" Type="http://schemas.openxmlformats.org/officeDocument/2006/relationships/tags" Target="../tags/tag4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1" Type="http://schemas.openxmlformats.org/officeDocument/2006/relationships/slideLayout" Target="../slideLayouts/slideLayout1.xml"/><Relationship Id="rId10" Type="http://schemas.openxmlformats.org/officeDocument/2006/relationships/tags" Target="../tags/tag59.xml"/><Relationship Id="rId1" Type="http://schemas.openxmlformats.org/officeDocument/2006/relationships/image" Target="../media/image12.png"/></Relationships>
</file>

<file path=ppt/slides/_rels/slide32.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1" Type="http://schemas.openxmlformats.org/officeDocument/2006/relationships/slideLayout" Target="../slideLayouts/slideLayout1.xml"/><Relationship Id="rId10" Type="http://schemas.openxmlformats.org/officeDocument/2006/relationships/tags" Target="../tags/tag68.xml"/><Relationship Id="rId1" Type="http://schemas.openxmlformats.org/officeDocument/2006/relationships/image" Target="../media/image12.png"/></Relationships>
</file>

<file path=ppt/slides/_rels/slide33.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0" Type="http://schemas.openxmlformats.org/officeDocument/2006/relationships/slideLayout" Target="../slideLayouts/slideLayout1.xml"/><Relationship Id="rId1" Type="http://schemas.openxmlformats.org/officeDocument/2006/relationships/image" Target="../media/image1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3.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1.png"/><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3427" y="1765633"/>
            <a:ext cx="8165147" cy="3553460"/>
            <a:chOff x="2013427" y="980138"/>
            <a:chExt cx="8165147" cy="3553460"/>
          </a:xfrm>
        </p:grpSpPr>
        <p:sp>
          <p:nvSpPr>
            <p:cNvPr id="22" name="文本框 22" descr="7b0a20202020227461726765744d6f64756c65223a202270726f636573734f6e6c696e65466f6e7473220a7d0a"/>
            <p:cNvSpPr txBox="1"/>
            <p:nvPr/>
          </p:nvSpPr>
          <p:spPr>
            <a:xfrm>
              <a:off x="2013427" y="980138"/>
              <a:ext cx="8165147" cy="35534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algn="ctr" defTabSz="914400" rtl="0" eaLnBrk="1" fontAlgn="auto" latinLnBrk="0" hangingPunct="1">
                <a:lnSpc>
                  <a:spcPct val="125000"/>
                </a:lnSpc>
                <a:spcBef>
                  <a:spcPts val="0"/>
                </a:spcBef>
                <a:spcAft>
                  <a:spcPts val="0"/>
                </a:spcAft>
                <a:buClrTx/>
                <a:buSzTx/>
                <a:buFontTx/>
                <a:buNone/>
                <a:defRPr/>
              </a:pPr>
              <a:r>
                <a:rPr lang="zh-CN" altLang="en-US" sz="6000" dirty="0">
                  <a:solidFill>
                    <a:srgbClr val="467959"/>
                  </a:solidFill>
                  <a:latin typeface="思源宋体 CN Heavy" panose="02020900000000000000" pitchFamily="18" charset="-122"/>
                  <a:ea typeface="思源宋体 CN Heavy" panose="02020900000000000000" pitchFamily="18" charset="-122"/>
                  <a:sym typeface="+mn-ea"/>
                </a:rPr>
                <a:t>老年人生活能力评估与康复训练</a:t>
              </a:r>
              <a:endParaRPr lang="zh-CN" altLang="en-US" sz="6000" dirty="0">
                <a:solidFill>
                  <a:srgbClr val="467959"/>
                </a:solidFill>
                <a:latin typeface="思源宋体 CN Heavy" panose="02020900000000000000" pitchFamily="18" charset="-122"/>
                <a:ea typeface="思源宋体 CN Heavy" panose="02020900000000000000" pitchFamily="18" charset="-122"/>
              </a:endParaRPr>
            </a:p>
            <a:p>
              <a:pPr marL="0" marR="0" lvl="0" indent="0" algn="ctr" defTabSz="914400" rtl="0" eaLnBrk="1" fontAlgn="auto" latinLnBrk="0" hangingPunct="1">
                <a:lnSpc>
                  <a:spcPct val="125000"/>
                </a:lnSpc>
                <a:spcBef>
                  <a:spcPts val="0"/>
                </a:spcBef>
                <a:spcAft>
                  <a:spcPts val="0"/>
                </a:spcAft>
                <a:buClrTx/>
                <a:buSzTx/>
                <a:buFontTx/>
                <a:buNone/>
                <a:defRPr/>
              </a:pPr>
              <a:endParaRPr kumimoji="0" lang="en-US" altLang="zh-CN" sz="60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endParaRPr>
            </a:p>
          </p:txBody>
        </p:sp>
        <p:grpSp>
          <p:nvGrpSpPr>
            <p:cNvPr id="25" name="组合 24"/>
            <p:cNvGrpSpPr/>
            <p:nvPr/>
          </p:nvGrpSpPr>
          <p:grpSpPr>
            <a:xfrm>
              <a:off x="4700303" y="3640952"/>
              <a:ext cx="2791394" cy="550856"/>
              <a:chOff x="4757642" y="4105193"/>
              <a:chExt cx="2621874" cy="550856"/>
            </a:xfrm>
          </p:grpSpPr>
          <p:sp>
            <p:nvSpPr>
              <p:cNvPr id="26" name="图形 203"/>
              <p:cNvSpPr/>
              <p:nvPr/>
            </p:nvSpPr>
            <p:spPr>
              <a:xfrm>
                <a:off x="4757642" y="4105193"/>
                <a:ext cx="2621874" cy="550856"/>
              </a:xfrm>
              <a:prstGeom prst="roundRect">
                <a:avLst>
                  <a:gd name="adj" fmla="val 50000"/>
                </a:avLst>
              </a:prstGeom>
              <a:solidFill>
                <a:srgbClr val="AC313F"/>
              </a:solidFill>
              <a:ln w="9525" cap="flat">
                <a:noFill/>
                <a:prstDash val="solid"/>
                <a:miter/>
              </a:ln>
              <a:effectLst>
                <a:outerShdw blurRad="127000" dist="127000" dir="2700000" algn="ctr" rotWithShape="0">
                  <a:srgbClr val="9E3537">
                    <a:alpha val="15000"/>
                  </a:srgbClr>
                </a:outerShdw>
              </a:effectLst>
            </p:spPr>
            <p:txBody>
              <a:bodyPr rtlCol="0" anchor="ctr"/>
              <a:lstStyle/>
              <a:p>
                <a:endParaRPr lang="zh-CN" altLang="en-US">
                  <a:solidFill>
                    <a:srgbClr val="D77061"/>
                  </a:solidFill>
                </a:endParaRPr>
              </a:p>
            </p:txBody>
          </p:sp>
          <p:sp>
            <p:nvSpPr>
              <p:cNvPr id="27" name="文本框 26"/>
              <p:cNvSpPr txBox="1"/>
              <p:nvPr/>
            </p:nvSpPr>
            <p:spPr>
              <a:xfrm>
                <a:off x="4757642" y="4195955"/>
                <a:ext cx="262187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北京出版社</a:t>
                </a:r>
                <a:endPar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701534" y="1728792"/>
            <a:ext cx="2827020" cy="1186996"/>
            <a:chOff x="586520" y="1829860"/>
            <a:chExt cx="2827020" cy="1186996"/>
          </a:xfrm>
        </p:grpSpPr>
        <p:sp>
          <p:nvSpPr>
            <p:cNvPr id="19" name="矩形: 圆角 18"/>
            <p:cNvSpPr/>
            <p:nvPr>
              <p:custDataLst>
                <p:tags r:id="rId2"/>
              </p:custDataLst>
            </p:nvPr>
          </p:nvSpPr>
          <p:spPr>
            <a:xfrm>
              <a:off x="586520" y="1829860"/>
              <a:ext cx="2728595" cy="50419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（一）徒手评估</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17" name="矩形: 圆角 16"/>
            <p:cNvSpPr/>
            <p:nvPr>
              <p:custDataLst>
                <p:tags r:id="rId3"/>
              </p:custDataLst>
            </p:nvPr>
          </p:nvSpPr>
          <p:spPr>
            <a:xfrm>
              <a:off x="750350" y="2512666"/>
              <a:ext cx="2663190" cy="504190"/>
            </a:xfrm>
            <a:prstGeom prst="roundRect">
              <a:avLst>
                <a:gd name="adj" fmla="val 50000"/>
              </a:avLst>
            </a:prstGeom>
            <a:solidFill>
              <a:srgbClr val="9E3537"/>
            </a:solidFill>
            <a:ln w="12700" cap="flat" cmpd="sng" algn="ctr">
              <a:noFill/>
              <a:prstDash val="solid"/>
              <a:miter lim="800000"/>
            </a:ln>
            <a:effectLst>
              <a:outerShdw blurRad="127000" dist="127000" dir="2700000" algn="t" rotWithShape="0">
                <a:srgbClr val="9E3537">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1 </a:t>
              </a:r>
              <a:r>
                <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体格检查评估</a:t>
              </a:r>
              <a:endPar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7" name="组合 6"/>
          <p:cNvGrpSpPr/>
          <p:nvPr>
            <p:custDataLst>
              <p:tags r:id="rId4"/>
            </p:custDataLst>
          </p:nvPr>
        </p:nvGrpSpPr>
        <p:grpSpPr>
          <a:xfrm>
            <a:off x="8258414" y="1728792"/>
            <a:ext cx="3097530" cy="4576445"/>
            <a:chOff x="389670" y="1829860"/>
            <a:chExt cx="3097530" cy="4576445"/>
          </a:xfrm>
        </p:grpSpPr>
        <p:grpSp>
          <p:nvGrpSpPr>
            <p:cNvPr id="8" name="组合 7"/>
            <p:cNvGrpSpPr/>
            <p:nvPr/>
          </p:nvGrpSpPr>
          <p:grpSpPr>
            <a:xfrm>
              <a:off x="389670" y="1829860"/>
              <a:ext cx="3097530" cy="1803400"/>
              <a:chOff x="428088" y="1829860"/>
              <a:chExt cx="3097530" cy="1803400"/>
            </a:xfrm>
          </p:grpSpPr>
          <p:sp>
            <p:nvSpPr>
              <p:cNvPr id="12" name="文本框 10"/>
              <p:cNvSpPr txBox="1"/>
              <p:nvPr>
                <p:custDataLst>
                  <p:tags r:id="rId5"/>
                </p:custDataLst>
              </p:nvPr>
            </p:nvSpPr>
            <p:spPr>
              <a:xfrm>
                <a:off x="624938" y="2447715"/>
                <a:ext cx="2727960" cy="1185545"/>
              </a:xfrm>
              <a:prstGeom prst="rect">
                <a:avLst/>
              </a:prstGeom>
              <a:noFill/>
            </p:spPr>
            <p:txBody>
              <a:bodyPr wrap="square" rtlCol="0">
                <a:no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gn="l">
                  <a:lnSpc>
                    <a:spcPct val="150000"/>
                  </a:lnSpc>
                </a:pPr>
                <a:r>
                  <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指应用仪器设备（平衡测试仪）对平衡功能进行定量评估</a:t>
                </a:r>
                <a:endPar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3" name="矩形: 圆角 12"/>
              <p:cNvSpPr/>
              <p:nvPr>
                <p:custDataLst>
                  <p:tags r:id="rId6"/>
                </p:custDataLst>
              </p:nvPr>
            </p:nvSpPr>
            <p:spPr>
              <a:xfrm>
                <a:off x="428088" y="1829860"/>
                <a:ext cx="3097530" cy="50419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（二）仪器设备评估</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sp>
          <p:nvSpPr>
            <p:cNvPr id="10" name="文本框 10"/>
            <p:cNvSpPr txBox="1"/>
            <p:nvPr>
              <p:custDataLst>
                <p:tags r:id="rId7"/>
              </p:custDataLst>
            </p:nvPr>
          </p:nvSpPr>
          <p:spPr>
            <a:xfrm>
              <a:off x="586520" y="3870115"/>
              <a:ext cx="2727960" cy="2536190"/>
            </a:xfrm>
            <a:prstGeom prst="rect">
              <a:avLst/>
            </a:prstGeom>
            <a:noFill/>
          </p:spPr>
          <p:txBody>
            <a:bodyPr wrap="square" rtlCol="0">
              <a:no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gn="l">
                <a:lnSpc>
                  <a:spcPct val="150000"/>
                </a:lnSpc>
              </a:pPr>
              <a:r>
                <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）静态平衡功能评估</a:t>
              </a:r>
              <a:endPar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）动态平衡功能评定</a:t>
              </a:r>
              <a:endPar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endPar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需专业人员进行操作和分析，对认知水平、言语交流水平及平衡能力要求高</a:t>
              </a:r>
              <a:endPar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endPar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endPar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29" name="组合 28"/>
          <p:cNvGrpSpPr/>
          <p:nvPr>
            <p:custDataLst>
              <p:tags r:id="rId8"/>
            </p:custDataLst>
          </p:nvPr>
        </p:nvGrpSpPr>
        <p:grpSpPr>
          <a:xfrm>
            <a:off x="4313806" y="1826343"/>
            <a:ext cx="3564389" cy="4043512"/>
            <a:chOff x="4295862" y="1662108"/>
            <a:chExt cx="3564389" cy="4043512"/>
          </a:xfrm>
        </p:grpSpPr>
        <p:sp>
          <p:nvSpPr>
            <p:cNvPr id="21" name="任意多边形: 形状 20"/>
            <p:cNvSpPr/>
            <p:nvPr>
              <p:custDataLst>
                <p:tags r:id="rId9"/>
              </p:custDataLst>
            </p:nvPr>
          </p:nvSpPr>
          <p:spPr>
            <a:xfrm>
              <a:off x="4295862" y="2141231"/>
              <a:ext cx="3564389" cy="3564389"/>
            </a:xfrm>
            <a:custGeom>
              <a:avLst/>
              <a:gdLst>
                <a:gd name="connsiteX0" fmla="*/ 1922219 w 3844438"/>
                <a:gd name="connsiteY0" fmla="*/ 0 h 3844438"/>
                <a:gd name="connsiteX1" fmla="*/ 3844438 w 3844438"/>
                <a:gd name="connsiteY1" fmla="*/ 1922219 h 3844438"/>
                <a:gd name="connsiteX2" fmla="*/ 1922219 w 3844438"/>
                <a:gd name="connsiteY2" fmla="*/ 3844438 h 3844438"/>
                <a:gd name="connsiteX3" fmla="*/ 0 w 3844438"/>
                <a:gd name="connsiteY3" fmla="*/ 1922219 h 3844438"/>
                <a:gd name="connsiteX4" fmla="*/ 1922219 w 3844438"/>
                <a:gd name="connsiteY4" fmla="*/ 0 h 3844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438" h="3844438">
                  <a:moveTo>
                    <a:pt x="1922219" y="0"/>
                  </a:moveTo>
                  <a:cubicBezTo>
                    <a:pt x="2983831" y="0"/>
                    <a:pt x="3844438" y="860607"/>
                    <a:pt x="3844438" y="1922219"/>
                  </a:cubicBezTo>
                  <a:cubicBezTo>
                    <a:pt x="3844438" y="2983831"/>
                    <a:pt x="2983831" y="3844438"/>
                    <a:pt x="1922219" y="3844438"/>
                  </a:cubicBezTo>
                  <a:cubicBezTo>
                    <a:pt x="860607" y="3844438"/>
                    <a:pt x="0" y="2983831"/>
                    <a:pt x="0" y="1922219"/>
                  </a:cubicBezTo>
                  <a:cubicBezTo>
                    <a:pt x="0" y="860607"/>
                    <a:pt x="860607" y="0"/>
                    <a:pt x="1922219" y="0"/>
                  </a:cubicBezTo>
                  <a:close/>
                </a:path>
              </a:pathLst>
            </a:custGeom>
            <a:solidFill>
              <a:srgbClr val="7FC2B9"/>
            </a:solidFill>
            <a:ln w="12700" cap="flat" cmpd="sng" algn="ctr">
              <a:noFill/>
              <a:prstDash val="solid"/>
              <a:miter lim="800000"/>
            </a:ln>
            <a:effectLst/>
          </p:spPr>
          <p:txBody>
            <a:bodyPr wrap="square" rtlCol="0" anchor="ctr">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ysClr val="window" lastClr="FFFFFF"/>
                </a:solidFill>
                <a:effectLst/>
                <a:uLnTx/>
                <a:uFillTx/>
                <a:latin typeface="MiSans Normal" panose="00000500000000000000" pitchFamily="2" charset="-122"/>
                <a:ea typeface="MiSans Normal" panose="00000500000000000000" pitchFamily="2" charset="-122"/>
                <a:cs typeface="MiSans Normal" panose="00000500000000000000" pitchFamily="2" charset="-122"/>
              </a:endParaRPr>
            </a:p>
          </p:txBody>
        </p:sp>
        <p:pic>
          <p:nvPicPr>
            <p:cNvPr id="24" name="图片 23" descr="卡通人物&#10;&#10;描述已自动生成"/>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4355348" y="1662108"/>
              <a:ext cx="3445416" cy="3690256"/>
            </a:xfrm>
            <a:prstGeom prst="rect">
              <a:avLst/>
            </a:prstGeom>
          </p:spPr>
        </p:pic>
      </p:grpSp>
      <p:grpSp>
        <p:nvGrpSpPr>
          <p:cNvPr id="33" name="组合 32"/>
          <p:cNvGrpSpPr/>
          <p:nvPr/>
        </p:nvGrpSpPr>
        <p:grpSpPr>
          <a:xfrm>
            <a:off x="407533" y="562624"/>
            <a:ext cx="6528651" cy="576000"/>
            <a:chOff x="349477" y="620680"/>
            <a:chExt cx="6528651"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1005648" y="647070"/>
              <a:ext cx="5872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平衡能力与步行能力及相关条件评估</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矩形: 圆角 16"/>
          <p:cNvSpPr/>
          <p:nvPr>
            <p:custDataLst>
              <p:tags r:id="rId12"/>
            </p:custDataLst>
          </p:nvPr>
        </p:nvSpPr>
        <p:spPr>
          <a:xfrm>
            <a:off x="865505" y="4692650"/>
            <a:ext cx="3068320" cy="504190"/>
          </a:xfrm>
          <a:prstGeom prst="roundRect">
            <a:avLst>
              <a:gd name="adj" fmla="val 50000"/>
            </a:avLst>
          </a:prstGeom>
          <a:solidFill>
            <a:srgbClr val="9E3537"/>
          </a:solidFill>
          <a:ln w="12700" cap="flat" cmpd="sng" algn="ctr">
            <a:noFill/>
            <a:prstDash val="solid"/>
            <a:miter lim="800000"/>
          </a:ln>
          <a:effectLst>
            <a:outerShdw blurRad="127000" dist="127000" dir="2700000" algn="t" rotWithShape="0">
              <a:srgbClr val="9E3537">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2 </a:t>
            </a:r>
            <a:r>
              <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平衡功能量表评估</a:t>
            </a:r>
            <a:endPar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3" name="文本框 2"/>
          <p:cNvSpPr txBox="1"/>
          <p:nvPr/>
        </p:nvSpPr>
        <p:spPr>
          <a:xfrm>
            <a:off x="865505" y="3094355"/>
            <a:ext cx="3447415" cy="1279525"/>
          </a:xfrm>
          <a:prstGeom prst="rect">
            <a:avLst/>
          </a:prstGeom>
          <a:noFill/>
        </p:spPr>
        <p:txBody>
          <a:bodyPr wrap="square" rtlCol="0">
            <a:noAutofit/>
          </a:bodyPr>
          <a:p>
            <a:endParaRPr lang="zh-CN" altLang="en-US"/>
          </a:p>
        </p:txBody>
      </p:sp>
      <p:sp>
        <p:nvSpPr>
          <p:cNvPr id="4" name="文本框 3"/>
          <p:cNvSpPr txBox="1"/>
          <p:nvPr/>
        </p:nvSpPr>
        <p:spPr>
          <a:xfrm>
            <a:off x="865505" y="3094355"/>
            <a:ext cx="3447415" cy="368300"/>
          </a:xfrm>
          <a:prstGeom prst="rect">
            <a:avLst/>
          </a:prstGeom>
          <a:noFill/>
        </p:spPr>
        <p:txBody>
          <a:bodyPr wrap="square" rtlCol="0">
            <a:spAutoFit/>
          </a:bodyPr>
          <a:p>
            <a:endParaRPr lang="zh-CN" altLang="en-US"/>
          </a:p>
        </p:txBody>
      </p:sp>
      <p:sp>
        <p:nvSpPr>
          <p:cNvPr id="5" name="文本框 4"/>
          <p:cNvSpPr txBox="1"/>
          <p:nvPr/>
        </p:nvSpPr>
        <p:spPr>
          <a:xfrm>
            <a:off x="925830" y="3066415"/>
            <a:ext cx="3447415" cy="1476375"/>
          </a:xfrm>
          <a:prstGeom prst="rect">
            <a:avLst/>
          </a:prstGeom>
          <a:noFill/>
        </p:spPr>
        <p:txBody>
          <a:bodyPr wrap="square" rtlCol="0">
            <a:spAutoFit/>
          </a:bodyPr>
          <a:p>
            <a:r>
              <a:rPr lang="en-US" altLang="en-US"/>
              <a:t>①</a:t>
            </a:r>
            <a:r>
              <a:rPr lang="zh-CN" altLang="en-US"/>
              <a:t>静态平衡评估法：</a:t>
            </a:r>
            <a:endParaRPr lang="zh-CN" altLang="en-US"/>
          </a:p>
          <a:p>
            <a:r>
              <a:rPr lang="en-US" altLang="zh-CN"/>
              <a:t>a. </a:t>
            </a:r>
            <a:r>
              <a:rPr lang="zh-CN" altLang="en-US"/>
              <a:t>闭目直立试验</a:t>
            </a:r>
            <a:endParaRPr lang="zh-CN" altLang="en-US"/>
          </a:p>
          <a:p>
            <a:r>
              <a:rPr lang="en-US" altLang="zh-CN"/>
              <a:t>b. </a:t>
            </a:r>
            <a:r>
              <a:rPr lang="zh-CN" altLang="en-US"/>
              <a:t>直立伸臂试验</a:t>
            </a:r>
            <a:endParaRPr lang="zh-CN" altLang="en-US"/>
          </a:p>
          <a:p>
            <a:r>
              <a:rPr lang="en-US" altLang="en-US"/>
              <a:t>②</a:t>
            </a:r>
            <a:r>
              <a:rPr lang="zh-CN" altLang="en-US"/>
              <a:t>动态平衡评估法</a:t>
            </a:r>
            <a:endParaRPr lang="zh-CN" altLang="en-US"/>
          </a:p>
          <a:p>
            <a:r>
              <a:rPr lang="zh-CN" altLang="en-US"/>
              <a:t>行走试验</a:t>
            </a:r>
            <a:endParaRPr lang="zh-CN" altLang="en-US"/>
          </a:p>
        </p:txBody>
      </p:sp>
      <p:sp>
        <p:nvSpPr>
          <p:cNvPr id="20" name="文本框 19"/>
          <p:cNvSpPr txBox="1"/>
          <p:nvPr/>
        </p:nvSpPr>
        <p:spPr>
          <a:xfrm>
            <a:off x="994410" y="5471795"/>
            <a:ext cx="3317875" cy="1034415"/>
          </a:xfrm>
          <a:prstGeom prst="rect">
            <a:avLst/>
          </a:prstGeom>
          <a:noFill/>
        </p:spPr>
        <p:txBody>
          <a:bodyPr wrap="square" rtlCol="0">
            <a:noAutofit/>
          </a:bodyPr>
          <a:p>
            <a:r>
              <a:rPr lang="en-US" altLang="en-US"/>
              <a:t>①</a:t>
            </a:r>
            <a:r>
              <a:rPr lang="en-US" altLang="zh-CN"/>
              <a:t> Fugl-Meyer </a:t>
            </a:r>
            <a:r>
              <a:rPr lang="zh-CN" altLang="en-US"/>
              <a:t>平衡量表</a:t>
            </a:r>
            <a:endParaRPr lang="zh-CN" altLang="en-US"/>
          </a:p>
          <a:p>
            <a:r>
              <a:rPr lang="en-US" altLang="en-US"/>
              <a:t>②</a:t>
            </a:r>
            <a:r>
              <a:rPr lang="en-US" altLang="zh-CN"/>
              <a:t> Berg </a:t>
            </a:r>
            <a:r>
              <a:rPr lang="zh-CN" altLang="en-US"/>
              <a:t>平衡量表</a:t>
            </a:r>
            <a:endParaRPr lang="zh-CN" altLang="en-US"/>
          </a:p>
        </p:txBody>
      </p:sp>
      <p:sp>
        <p:nvSpPr>
          <p:cNvPr id="23" name="文本框 22"/>
          <p:cNvSpPr txBox="1"/>
          <p:nvPr/>
        </p:nvSpPr>
        <p:spPr>
          <a:xfrm>
            <a:off x="808718" y="1189751"/>
            <a:ext cx="26212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一、平衡能力评估</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675005" y="1812290"/>
            <a:ext cx="7506335" cy="3021965"/>
            <a:chOff x="684435" y="1957158"/>
            <a:chExt cx="6315553" cy="3021897"/>
          </a:xfrm>
        </p:grpSpPr>
        <p:sp>
          <p:nvSpPr>
            <p:cNvPr id="52" name="圆角矩形 17"/>
            <p:cNvSpPr/>
            <p:nvPr/>
          </p:nvSpPr>
          <p:spPr>
            <a:xfrm>
              <a:off x="733053" y="1957158"/>
              <a:ext cx="820632" cy="611491"/>
            </a:xfrm>
            <a:prstGeom prst="roundRect">
              <a:avLst>
                <a:gd name="adj" fmla="val 50000"/>
              </a:avLst>
            </a:prstGeom>
            <a:solidFill>
              <a:srgbClr val="417F54"/>
            </a:solidFill>
            <a:ln w="9525">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01</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54" name="文本框 53"/>
            <p:cNvSpPr txBox="1"/>
            <p:nvPr/>
          </p:nvSpPr>
          <p:spPr>
            <a:xfrm>
              <a:off x="1728924" y="1957158"/>
              <a:ext cx="5271064" cy="129156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计时起立</a:t>
              </a:r>
              <a:r>
                <a:rPr lang="en-US" altLang="zh-CN" sz="2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2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步行试验</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从一个有扶手的座高约</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45 cm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的椅子上由靠坐位独立站起，行走</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3 m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后转身返回，再转身坐下并靠回到椅背上。记录全程所用时间（秒）</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58" name="圆角矩形 17"/>
            <p:cNvSpPr/>
            <p:nvPr/>
          </p:nvSpPr>
          <p:spPr>
            <a:xfrm>
              <a:off x="684435" y="3263959"/>
              <a:ext cx="820632" cy="611491"/>
            </a:xfrm>
            <a:prstGeom prst="roundRect">
              <a:avLst>
                <a:gd name="adj" fmla="val 50000"/>
              </a:avLst>
            </a:prstGeom>
            <a:solidFill>
              <a:srgbClr val="9E3537"/>
            </a:solidFill>
            <a:ln w="9525">
              <a:noFill/>
            </a:ln>
            <a:effectLst>
              <a:outerShdw blurRad="127000" dist="127000" dir="2700000" algn="ctr" rotWithShape="0">
                <a:srgbClr val="9E353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02</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59" name="文本框 58"/>
            <p:cNvSpPr txBox="1"/>
            <p:nvPr/>
          </p:nvSpPr>
          <p:spPr>
            <a:xfrm>
              <a:off x="1728924" y="3215065"/>
              <a:ext cx="5271064" cy="921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2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6 </a:t>
              </a:r>
              <a:r>
                <a:rPr lang="zh-CN" altLang="en-US" sz="2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分钟步行试验</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受试者在平地以能承受的最快速度行走并记录其</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6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分钟所走的距离</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62" name="圆角矩形 17"/>
            <p:cNvSpPr/>
            <p:nvPr/>
          </p:nvSpPr>
          <p:spPr>
            <a:xfrm>
              <a:off x="684435" y="4200562"/>
              <a:ext cx="820632" cy="611491"/>
            </a:xfrm>
            <a:prstGeom prst="roundRect">
              <a:avLst>
                <a:gd name="adj" fmla="val 50000"/>
              </a:avLst>
            </a:prstGeom>
            <a:solidFill>
              <a:srgbClr val="417F54"/>
            </a:solidFill>
            <a:ln w="9525">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03</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63" name="文本框 62"/>
            <p:cNvSpPr txBox="1"/>
            <p:nvPr/>
          </p:nvSpPr>
          <p:spPr>
            <a:xfrm>
              <a:off x="1728924" y="4057056"/>
              <a:ext cx="5271064" cy="92199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2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Holden </a:t>
              </a:r>
              <a:r>
                <a:rPr lang="zh-CN" altLang="en-US" sz="2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步行功能分级</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分为</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0</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级。级别越高，表示步行能力越好</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33" name="组合 32"/>
          <p:cNvGrpSpPr/>
          <p:nvPr/>
        </p:nvGrpSpPr>
        <p:grpSpPr>
          <a:xfrm>
            <a:off x="407533" y="562624"/>
            <a:ext cx="6528651" cy="576000"/>
            <a:chOff x="349477" y="620680"/>
            <a:chExt cx="6528651"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1005648" y="647070"/>
              <a:ext cx="5872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平衡能力与步行能力及相关条件评估</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675005" y="1292860"/>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二、步行能力评估</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endParaRPr>
          </a:p>
        </p:txBody>
      </p:sp>
      <p:sp>
        <p:nvSpPr>
          <p:cNvPr id="6" name="圆角矩形 17"/>
          <p:cNvSpPr/>
          <p:nvPr/>
        </p:nvSpPr>
        <p:spPr>
          <a:xfrm>
            <a:off x="675005" y="4992370"/>
            <a:ext cx="975360" cy="611505"/>
          </a:xfrm>
          <a:prstGeom prst="roundRect">
            <a:avLst>
              <a:gd name="adj" fmla="val 50000"/>
            </a:avLst>
          </a:prstGeom>
          <a:solidFill>
            <a:srgbClr val="9E3537"/>
          </a:solidFill>
          <a:ln w="9525">
            <a:noFill/>
          </a:ln>
          <a:effectLst>
            <a:outerShdw blurRad="127000" dist="127000" dir="2700000" algn="ctr" rotWithShape="0">
              <a:srgbClr val="9E353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04</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7" name="文本框 6"/>
          <p:cNvSpPr txBox="1"/>
          <p:nvPr/>
        </p:nvSpPr>
        <p:spPr>
          <a:xfrm>
            <a:off x="1916430" y="4898390"/>
            <a:ext cx="6264910" cy="5530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0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心肺运动试验</a:t>
            </a: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评价人体呼吸和循环机能水平的心肺功能检查项目</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802743" y="1467881"/>
            <a:ext cx="20116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三、跌倒评估</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sp>
        <p:nvSpPr>
          <p:cNvPr id="16" name="文本框 15"/>
          <p:cNvSpPr txBox="1"/>
          <p:nvPr/>
        </p:nvSpPr>
        <p:spPr>
          <a:xfrm>
            <a:off x="3802380" y="2088515"/>
            <a:ext cx="7959090"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严重影响老年人的日常行动能力，且可能造成恐惧心理并进一步影响日常活动。跌倒评估包括跌倒风险筛查和多因素跌倒风险评估。</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6528651" cy="576000"/>
            <a:chOff x="349477" y="620680"/>
            <a:chExt cx="6528651"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1005648" y="647070"/>
              <a:ext cx="5872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平衡能力与步行能力及相关条件评估</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graphicFrame>
        <p:nvGraphicFramePr>
          <p:cNvPr id="2" name="表格 1"/>
          <p:cNvGraphicFramePr/>
          <p:nvPr/>
        </p:nvGraphicFramePr>
        <p:xfrm>
          <a:off x="4405630" y="3359785"/>
          <a:ext cx="5528310" cy="1104900"/>
        </p:xfrm>
        <a:graphic>
          <a:graphicData uri="http://schemas.openxmlformats.org/drawingml/2006/table">
            <a:tbl>
              <a:tblPr/>
              <a:tblGrid>
                <a:gridCol w="1354455"/>
                <a:gridCol w="1405255"/>
                <a:gridCol w="1786255"/>
                <a:gridCol w="982345"/>
              </a:tblGrid>
              <a:tr h="0">
                <a:tc>
                  <a:txBody>
                    <a:bodyPr/>
                    <a:p>
                      <a:pPr marL="85725" indent="0" algn="ctr">
                        <a:lnSpc>
                          <a:spcPts val="2000"/>
                        </a:lnSpc>
                        <a:spcBef>
                          <a:spcPct val="0"/>
                        </a:spcBef>
                        <a:spcAft>
                          <a:spcPct val="0"/>
                        </a:spcAft>
                      </a:pPr>
                      <a:r>
                        <a:rPr lang="zh-CN" sz="1100" b="1">
                          <a:latin typeface="Calibri" panose="020F0502020204030204"/>
                          <a:ea typeface="宋体" panose="02010600030101010101" pitchFamily="2" charset="-122"/>
                        </a:rPr>
                        <a:t>项</a:t>
                      </a:r>
                      <a:r>
                        <a:rPr lang="zh-CN" altLang="en-US" sz="1100" b="1">
                          <a:latin typeface="Calibri" panose="020F0502020204030204"/>
                          <a:ea typeface="宋体" panose="02010600030101010101" pitchFamily="2" charset="-122"/>
                        </a:rPr>
                        <a:t> </a:t>
                      </a:r>
                      <a:r>
                        <a:rPr lang="zh-CN" altLang="en-US" sz="1100" b="1">
                          <a:latin typeface="Calibri" panose="020F0502020204030204"/>
                          <a:ea typeface="Calibri" panose="020F0502020204030204"/>
                        </a:rPr>
                        <a:t> </a:t>
                      </a:r>
                      <a:r>
                        <a:rPr lang="zh-CN" sz="1100" b="1">
                          <a:latin typeface="Calibri" panose="020F0502020204030204"/>
                          <a:ea typeface="宋体" panose="02010600030101010101" pitchFamily="2" charset="-122"/>
                        </a:rPr>
                        <a:t>目</a:t>
                      </a:r>
                      <a:endParaRPr lang="zh-CN" sz="1100" b="1">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gridSpan="3">
                  <a:txBody>
                    <a:bodyPr/>
                    <a:p>
                      <a:pPr marL="85725" indent="0" algn="ctr">
                        <a:lnSpc>
                          <a:spcPts val="2000"/>
                        </a:lnSpc>
                        <a:spcBef>
                          <a:spcPct val="0"/>
                        </a:spcBef>
                        <a:spcAft>
                          <a:spcPct val="0"/>
                        </a:spcAft>
                      </a:pPr>
                      <a:r>
                        <a:rPr lang="zh-CN" sz="1100" b="1">
                          <a:latin typeface="Calibri" panose="020F0502020204030204"/>
                          <a:ea typeface="宋体" panose="02010600030101010101" pitchFamily="2" charset="-122"/>
                        </a:rPr>
                        <a:t>评分标准</a:t>
                      </a:r>
                      <a:endParaRPr lang="zh-CN" sz="1100" b="1">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r h="0">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近三个月内跌倒史</a:t>
                      </a:r>
                      <a:endParaRPr lang="zh-CN" sz="1100">
                        <a:latin typeface="Calibri" panose="020F05020202040302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否</a:t>
                      </a:r>
                      <a:r>
                        <a:rPr lang="en-US" altLang="zh-CN" sz="1100">
                          <a:latin typeface="Calibri" panose="020F0502020204030204"/>
                          <a:ea typeface="Calibri" panose="020F0502020204030204"/>
                        </a:rPr>
                        <a:t>=0</a:t>
                      </a:r>
                      <a:r>
                        <a:rPr lang="zh-CN" sz="1100">
                          <a:latin typeface="Calibri" panose="020F0502020204030204"/>
                          <a:ea typeface="宋体" panose="02010600030101010101" pitchFamily="2" charset="-122"/>
                        </a:rPr>
                        <a:t>分</a:t>
                      </a:r>
                      <a:endParaRPr 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是</a:t>
                      </a:r>
                      <a:r>
                        <a:rPr lang="en-US" altLang="zh-CN" sz="1100">
                          <a:latin typeface="Calibri" panose="020F0502020204030204"/>
                          <a:ea typeface="Calibri" panose="020F0502020204030204"/>
                        </a:rPr>
                        <a:t>=25</a:t>
                      </a:r>
                      <a:r>
                        <a:rPr lang="zh-CN" sz="1100">
                          <a:latin typeface="Calibri" panose="020F0502020204030204"/>
                          <a:ea typeface="宋体" panose="02010600030101010101" pitchFamily="2" charset="-122"/>
                        </a:rPr>
                        <a:t>分</a:t>
                      </a:r>
                      <a:endParaRPr 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en-US" altLang="zh-CN" sz="1100">
                          <a:latin typeface="Calibri" panose="020F0502020204030204"/>
                          <a:ea typeface="宋体" panose="02010600030101010101" pitchFamily="2" charset="-122"/>
                        </a:rPr>
                        <a:t> </a:t>
                      </a:r>
                      <a:endParaRPr lang="en-US" alt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超过一个医疗诊断</a:t>
                      </a:r>
                      <a:endParaRPr lang="zh-CN" sz="1100">
                        <a:latin typeface="Calibri" panose="020F05020202040302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否</a:t>
                      </a:r>
                      <a:r>
                        <a:rPr lang="en-US" altLang="zh-CN" sz="1100">
                          <a:latin typeface="Calibri" panose="020F0502020204030204"/>
                          <a:ea typeface="Calibri" panose="020F0502020204030204"/>
                        </a:rPr>
                        <a:t>=0</a:t>
                      </a:r>
                      <a:r>
                        <a:rPr lang="zh-CN" sz="1100">
                          <a:latin typeface="Calibri" panose="020F0502020204030204"/>
                          <a:ea typeface="宋体" panose="02010600030101010101" pitchFamily="2" charset="-122"/>
                        </a:rPr>
                        <a:t>分</a:t>
                      </a:r>
                      <a:endParaRPr 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是</a:t>
                      </a:r>
                      <a:r>
                        <a:rPr lang="en-US" altLang="zh-CN" sz="1100">
                          <a:latin typeface="Calibri" panose="020F0502020204030204"/>
                          <a:ea typeface="Calibri" panose="020F0502020204030204"/>
                        </a:rPr>
                        <a:t>=15</a:t>
                      </a:r>
                      <a:r>
                        <a:rPr lang="zh-CN" sz="1100">
                          <a:latin typeface="Calibri" panose="020F0502020204030204"/>
                          <a:ea typeface="宋体" panose="02010600030101010101" pitchFamily="2" charset="-122"/>
                        </a:rPr>
                        <a:t>分</a:t>
                      </a:r>
                      <a:endParaRPr 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en-US" altLang="zh-CN" sz="1100">
                          <a:latin typeface="Calibri" panose="020F0502020204030204"/>
                          <a:ea typeface="宋体" panose="02010600030101010101" pitchFamily="2" charset="-122"/>
                        </a:rPr>
                        <a:t> </a:t>
                      </a:r>
                      <a:endParaRPr lang="en-US" alt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442595">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使用辅助用具</a:t>
                      </a:r>
                      <a:endParaRPr lang="zh-CN" sz="1100">
                        <a:latin typeface="Calibri" panose="020F05020202040302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不需要</a:t>
                      </a:r>
                      <a:r>
                        <a:rPr lang="en-US" altLang="zh-CN" sz="1100">
                          <a:latin typeface="Calibri" panose="020F0502020204030204"/>
                          <a:ea typeface="Calibri" panose="020F0502020204030204"/>
                        </a:rPr>
                        <a:t>/</a:t>
                      </a:r>
                      <a:r>
                        <a:rPr lang="zh-CN" sz="1100">
                          <a:latin typeface="Calibri" panose="020F0502020204030204"/>
                          <a:ea typeface="宋体" panose="02010600030101010101" pitchFamily="2" charset="-122"/>
                        </a:rPr>
                        <a:t>卧床休息</a:t>
                      </a:r>
                      <a:r>
                        <a:rPr lang="en-US" altLang="zh-CN" sz="1100">
                          <a:latin typeface="Calibri" panose="020F0502020204030204"/>
                          <a:ea typeface="Calibri" panose="020F0502020204030204"/>
                        </a:rPr>
                        <a:t>/</a:t>
                      </a:r>
                      <a:r>
                        <a:rPr lang="zh-CN" sz="1100">
                          <a:latin typeface="Calibri" panose="020F0502020204030204"/>
                          <a:ea typeface="宋体" panose="02010600030101010101" pitchFamily="2" charset="-122"/>
                        </a:rPr>
                        <a:t>护士协助</a:t>
                      </a:r>
                      <a:r>
                        <a:rPr lang="en-US" altLang="zh-CN" sz="1100">
                          <a:latin typeface="Calibri" panose="020F0502020204030204"/>
                          <a:ea typeface="Calibri" panose="020F0502020204030204"/>
                        </a:rPr>
                        <a:t>=0</a:t>
                      </a:r>
                      <a:r>
                        <a:rPr lang="zh-CN" sz="1100">
                          <a:latin typeface="Calibri" panose="020F0502020204030204"/>
                          <a:ea typeface="宋体" panose="02010600030101010101" pitchFamily="2" charset="-122"/>
                        </a:rPr>
                        <a:t>分</a:t>
                      </a:r>
                      <a:endParaRPr 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拐杖</a:t>
                      </a:r>
                      <a:r>
                        <a:rPr lang="en-US" altLang="zh-CN" sz="1100">
                          <a:latin typeface="Calibri" panose="020F0502020204030204"/>
                          <a:ea typeface="Calibri" panose="020F0502020204030204"/>
                        </a:rPr>
                        <a:t>/</a:t>
                      </a:r>
                      <a:r>
                        <a:rPr lang="zh-CN" sz="1100">
                          <a:latin typeface="Calibri" panose="020F0502020204030204"/>
                          <a:ea typeface="宋体" panose="02010600030101010101" pitchFamily="2" charset="-122"/>
                        </a:rPr>
                        <a:t>手杖</a:t>
                      </a:r>
                      <a:r>
                        <a:rPr lang="en-US" altLang="zh-CN" sz="1100">
                          <a:latin typeface="Calibri" panose="020F0502020204030204"/>
                          <a:ea typeface="Calibri" panose="020F0502020204030204"/>
                        </a:rPr>
                        <a:t>/</a:t>
                      </a:r>
                      <a:r>
                        <a:rPr lang="zh-CN" sz="1100">
                          <a:latin typeface="Calibri" panose="020F0502020204030204"/>
                          <a:ea typeface="宋体" panose="02010600030101010101" pitchFamily="2" charset="-122"/>
                        </a:rPr>
                        <a:t>助行器</a:t>
                      </a:r>
                      <a:r>
                        <a:rPr lang="en-US" altLang="zh-CN" sz="1100">
                          <a:latin typeface="Calibri" panose="020F0502020204030204"/>
                          <a:ea typeface="Calibri" panose="020F0502020204030204"/>
                        </a:rPr>
                        <a:t>=15</a:t>
                      </a:r>
                      <a:r>
                        <a:rPr lang="zh-CN" sz="1100">
                          <a:latin typeface="Calibri" panose="020F0502020204030204"/>
                          <a:ea typeface="宋体" panose="02010600030101010101" pitchFamily="2" charset="-122"/>
                        </a:rPr>
                        <a:t>分 </a:t>
                      </a:r>
                      <a:endParaRPr 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轮椅、平车</a:t>
                      </a:r>
                      <a:r>
                        <a:rPr lang="en-US" altLang="zh-CN" sz="1100">
                          <a:latin typeface="Calibri" panose="020F0502020204030204"/>
                          <a:ea typeface="Calibri" panose="020F0502020204030204"/>
                        </a:rPr>
                        <a:t>=30</a:t>
                      </a:r>
                      <a:r>
                        <a:rPr lang="zh-CN" sz="1100">
                          <a:latin typeface="Calibri" panose="020F0502020204030204"/>
                          <a:ea typeface="宋体" panose="02010600030101010101" pitchFamily="2" charset="-122"/>
                        </a:rPr>
                        <a:t>分</a:t>
                      </a:r>
                      <a:endParaRPr 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57505">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是否接受静脉输液</a:t>
                      </a:r>
                      <a:r>
                        <a:rPr lang="en-US" altLang="zh-CN" sz="1100">
                          <a:latin typeface="Calibri" panose="020F0502020204030204"/>
                          <a:ea typeface="Calibri" panose="020F0502020204030204"/>
                        </a:rPr>
                        <a:t>/</a:t>
                      </a:r>
                      <a:r>
                        <a:rPr lang="zh-CN" sz="1100">
                          <a:latin typeface="Calibri" panose="020F0502020204030204"/>
                          <a:ea typeface="宋体" panose="02010600030101010101" pitchFamily="2" charset="-122"/>
                        </a:rPr>
                        <a:t>置管</a:t>
                      </a:r>
                      <a:r>
                        <a:rPr lang="en-US" altLang="zh-CN" sz="1100">
                          <a:latin typeface="Calibri" panose="020F0502020204030204"/>
                          <a:ea typeface="Calibri" panose="020F0502020204030204"/>
                        </a:rPr>
                        <a:t>/</a:t>
                      </a:r>
                      <a:r>
                        <a:rPr lang="zh-CN" sz="1100">
                          <a:latin typeface="Calibri" panose="020F0502020204030204"/>
                          <a:ea typeface="宋体" panose="02010600030101010101" pitchFamily="2" charset="-122"/>
                        </a:rPr>
                        <a:t>使用药物治疗</a:t>
                      </a:r>
                      <a:endParaRPr lang="zh-CN" sz="1100">
                        <a:latin typeface="Calibri" panose="020F05020202040302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否</a:t>
                      </a:r>
                      <a:r>
                        <a:rPr lang="en-US" altLang="zh-CN" sz="1100">
                          <a:latin typeface="Calibri" panose="020F0502020204030204"/>
                          <a:ea typeface="Calibri" panose="020F0502020204030204"/>
                        </a:rPr>
                        <a:t>=0</a:t>
                      </a:r>
                      <a:r>
                        <a:rPr lang="zh-CN" sz="1100">
                          <a:latin typeface="Calibri" panose="020F0502020204030204"/>
                          <a:ea typeface="宋体" panose="02010600030101010101" pitchFamily="2" charset="-122"/>
                        </a:rPr>
                        <a:t>分</a:t>
                      </a:r>
                      <a:endParaRPr 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是</a:t>
                      </a:r>
                      <a:r>
                        <a:rPr lang="en-US" altLang="zh-CN" sz="1100">
                          <a:latin typeface="Calibri" panose="020F0502020204030204"/>
                          <a:ea typeface="Calibri" panose="020F0502020204030204"/>
                        </a:rPr>
                        <a:t>=20</a:t>
                      </a:r>
                      <a:r>
                        <a:rPr lang="zh-CN" sz="1100">
                          <a:latin typeface="Calibri" panose="020F0502020204030204"/>
                          <a:ea typeface="宋体" panose="02010600030101010101" pitchFamily="2" charset="-122"/>
                        </a:rPr>
                        <a:t>分</a:t>
                      </a:r>
                      <a:endParaRPr 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en-US" altLang="zh-CN" sz="1100">
                          <a:latin typeface="Calibri" panose="020F0502020204030204"/>
                          <a:ea typeface="宋体" panose="02010600030101010101" pitchFamily="2" charset="-122"/>
                        </a:rPr>
                        <a:t> </a:t>
                      </a:r>
                      <a:endParaRPr lang="en-US" alt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步态</a:t>
                      </a:r>
                      <a:r>
                        <a:rPr lang="zh-CN" altLang="en-US" sz="1100">
                          <a:latin typeface="Calibri" panose="020F0502020204030204"/>
                          <a:ea typeface="宋体" panose="02010600030101010101" pitchFamily="2" charset="-122"/>
                        </a:rPr>
                        <a:t> </a:t>
                      </a:r>
                      <a:r>
                        <a:rPr lang="en-US" altLang="zh-CN" sz="1100">
                          <a:latin typeface="Calibri" panose="020F0502020204030204"/>
                          <a:ea typeface="宋体" panose="02010600030101010101" pitchFamily="2" charset="-122"/>
                        </a:rPr>
                        <a:t>⁄ </a:t>
                      </a:r>
                      <a:r>
                        <a:rPr lang="zh-CN" altLang="en-US" sz="1100">
                          <a:latin typeface="Calibri" panose="020F0502020204030204"/>
                          <a:ea typeface="宋体" panose="02010600030101010101" pitchFamily="2" charset="-122"/>
                        </a:rPr>
                        <a:t>移动</a:t>
                      </a:r>
                      <a:endParaRPr lang="zh-CN" altLang="en-US" sz="1100">
                        <a:latin typeface="Calibri" panose="020F05020202040302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正常</a:t>
                      </a:r>
                      <a:r>
                        <a:rPr lang="en-US" altLang="zh-CN" sz="1100">
                          <a:latin typeface="Calibri" panose="020F0502020204030204"/>
                          <a:ea typeface="Calibri" panose="020F0502020204030204"/>
                        </a:rPr>
                        <a:t>/</a:t>
                      </a:r>
                      <a:r>
                        <a:rPr lang="zh-CN" sz="1100">
                          <a:latin typeface="Calibri" panose="020F0502020204030204"/>
                          <a:ea typeface="宋体" panose="02010600030101010101" pitchFamily="2" charset="-122"/>
                        </a:rPr>
                        <a:t>卧床不能移动</a:t>
                      </a:r>
                      <a:r>
                        <a:rPr lang="en-US" altLang="zh-CN" sz="1100">
                          <a:latin typeface="Calibri" panose="020F0502020204030204"/>
                          <a:ea typeface="Calibri" panose="020F0502020204030204"/>
                        </a:rPr>
                        <a:t>=0</a:t>
                      </a:r>
                      <a:r>
                        <a:rPr lang="zh-CN" sz="1100">
                          <a:latin typeface="Calibri" panose="020F0502020204030204"/>
                          <a:ea typeface="宋体" panose="02010600030101010101" pitchFamily="2" charset="-122"/>
                        </a:rPr>
                        <a:t>分</a:t>
                      </a:r>
                      <a:endParaRPr 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双下肢虚弱无力</a:t>
                      </a:r>
                      <a:r>
                        <a:rPr lang="en-US" altLang="zh-CN" sz="1100">
                          <a:latin typeface="Calibri" panose="020F0502020204030204"/>
                          <a:ea typeface="Calibri" panose="020F0502020204030204"/>
                        </a:rPr>
                        <a:t>=10</a:t>
                      </a:r>
                      <a:r>
                        <a:rPr lang="zh-CN" sz="1100">
                          <a:latin typeface="Calibri" panose="020F0502020204030204"/>
                          <a:ea typeface="宋体" panose="02010600030101010101" pitchFamily="2" charset="-122"/>
                        </a:rPr>
                        <a:t>分</a:t>
                      </a:r>
                      <a:endParaRPr 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残疾或功能障碍</a:t>
                      </a:r>
                      <a:r>
                        <a:rPr lang="en-US" altLang="zh-CN" sz="1100">
                          <a:latin typeface="Calibri" panose="020F0502020204030204"/>
                          <a:ea typeface="Calibri" panose="020F0502020204030204"/>
                        </a:rPr>
                        <a:t>=20</a:t>
                      </a:r>
                      <a:r>
                        <a:rPr lang="zh-CN" sz="1100">
                          <a:latin typeface="Calibri" panose="020F0502020204030204"/>
                          <a:ea typeface="宋体" panose="02010600030101010101" pitchFamily="2" charset="-122"/>
                        </a:rPr>
                        <a:t>分</a:t>
                      </a:r>
                      <a:endParaRPr 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0">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认知</a:t>
                      </a:r>
                      <a:r>
                        <a:rPr lang="en-US" altLang="zh-CN" sz="1100">
                          <a:latin typeface="Calibri" panose="020F0502020204030204"/>
                          <a:ea typeface="Calibri" panose="020F0502020204030204"/>
                        </a:rPr>
                        <a:t>/</a:t>
                      </a:r>
                      <a:r>
                        <a:rPr lang="zh-CN" sz="1100">
                          <a:latin typeface="Calibri" panose="020F0502020204030204"/>
                          <a:ea typeface="宋体" panose="02010600030101010101" pitchFamily="2" charset="-122"/>
                        </a:rPr>
                        <a:t>精神状态</a:t>
                      </a:r>
                      <a:endParaRPr lang="zh-CN" sz="1100">
                        <a:latin typeface="Calibri" panose="020F0502020204030204"/>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自主行动能力</a:t>
                      </a:r>
                      <a:r>
                        <a:rPr lang="en-US" altLang="zh-CN" sz="1100">
                          <a:latin typeface="Calibri" panose="020F0502020204030204"/>
                          <a:ea typeface="Calibri" panose="020F0502020204030204"/>
                        </a:rPr>
                        <a:t>=0</a:t>
                      </a:r>
                      <a:r>
                        <a:rPr lang="zh-CN" sz="1100">
                          <a:latin typeface="Calibri" panose="020F0502020204030204"/>
                          <a:ea typeface="宋体" panose="02010600030101010101" pitchFamily="2" charset="-122"/>
                        </a:rPr>
                        <a:t>分</a:t>
                      </a:r>
                      <a:endParaRPr 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无控制能力</a:t>
                      </a:r>
                      <a:r>
                        <a:rPr lang="en-US" altLang="zh-CN" sz="1100">
                          <a:latin typeface="Calibri" panose="020F0502020204030204"/>
                          <a:ea typeface="Calibri" panose="020F0502020204030204"/>
                        </a:rPr>
                        <a:t>=15</a:t>
                      </a:r>
                      <a:r>
                        <a:rPr lang="zh-CN" sz="1100">
                          <a:latin typeface="Calibri" panose="020F0502020204030204"/>
                          <a:ea typeface="宋体" panose="02010600030101010101" pitchFamily="2" charset="-122"/>
                        </a:rPr>
                        <a:t>分</a:t>
                      </a:r>
                      <a:endParaRPr 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85725" indent="0" algn="l">
                        <a:lnSpc>
                          <a:spcPct val="150000"/>
                        </a:lnSpc>
                        <a:spcBef>
                          <a:spcPct val="0"/>
                        </a:spcBef>
                        <a:spcAft>
                          <a:spcPct val="0"/>
                        </a:spcAft>
                      </a:pPr>
                      <a:r>
                        <a:rPr lang="en-US" altLang="zh-CN" sz="1100">
                          <a:latin typeface="Calibri" panose="020F0502020204030204"/>
                          <a:ea typeface="宋体" panose="02010600030101010101" pitchFamily="2" charset="-122"/>
                        </a:rPr>
                        <a:t> </a:t>
                      </a:r>
                      <a:endParaRPr lang="en-US" alt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04800">
                <a:tc gridSpan="4">
                  <a:txBody>
                    <a:bodyPr/>
                    <a:p>
                      <a:pPr marL="85725" indent="0" algn="l">
                        <a:lnSpc>
                          <a:spcPct val="150000"/>
                        </a:lnSpc>
                        <a:spcBef>
                          <a:spcPct val="0"/>
                        </a:spcBef>
                        <a:spcAft>
                          <a:spcPct val="0"/>
                        </a:spcAft>
                      </a:pPr>
                      <a:r>
                        <a:rPr lang="zh-CN" sz="1100">
                          <a:latin typeface="Calibri" panose="020F0502020204030204"/>
                          <a:ea typeface="宋体" panose="02010600030101010101" pitchFamily="2" charset="-122"/>
                        </a:rPr>
                        <a:t>危险程度：高度危险</a:t>
                      </a:r>
                      <a:r>
                        <a:rPr lang="en-US" altLang="zh-CN" sz="1100">
                          <a:latin typeface="Calibri" panose="020F0502020204030204"/>
                          <a:ea typeface="宋体" panose="02010600030101010101" pitchFamily="2" charset="-122"/>
                        </a:rPr>
                        <a:t>≥</a:t>
                      </a:r>
                      <a:r>
                        <a:rPr lang="en-US" altLang="zh-CN" sz="1100">
                          <a:latin typeface="Calibri" panose="020F0502020204030204"/>
                          <a:ea typeface="Calibri" panose="020F0502020204030204"/>
                        </a:rPr>
                        <a:t>45</a:t>
                      </a:r>
                      <a:r>
                        <a:rPr lang="zh-CN" sz="1100">
                          <a:latin typeface="Calibri" panose="020F0502020204030204"/>
                          <a:ea typeface="宋体" panose="02010600030101010101" pitchFamily="2" charset="-122"/>
                        </a:rPr>
                        <a:t>分 </a:t>
                      </a:r>
                      <a:r>
                        <a:rPr lang="zh-CN" altLang="en-US" sz="1100">
                          <a:latin typeface="Calibri" panose="020F0502020204030204"/>
                          <a:ea typeface="Calibri" panose="020F0502020204030204"/>
                        </a:rPr>
                        <a:t> </a:t>
                      </a:r>
                      <a:r>
                        <a:rPr lang="zh-CN" sz="1100">
                          <a:latin typeface="Calibri" panose="020F0502020204030204"/>
                          <a:ea typeface="宋体" panose="02010600030101010101" pitchFamily="2" charset="-122"/>
                        </a:rPr>
                        <a:t>中度危险</a:t>
                      </a:r>
                      <a:r>
                        <a:rPr lang="en-US" altLang="zh-CN" sz="1100">
                          <a:latin typeface="Calibri" panose="020F0502020204030204"/>
                          <a:ea typeface="Calibri" panose="020F0502020204030204"/>
                        </a:rPr>
                        <a:t>25--45</a:t>
                      </a:r>
                      <a:r>
                        <a:rPr lang="zh-CN" sz="1100">
                          <a:latin typeface="Calibri" panose="020F0502020204030204"/>
                          <a:ea typeface="宋体" panose="02010600030101010101" pitchFamily="2" charset="-122"/>
                        </a:rPr>
                        <a:t>分 </a:t>
                      </a:r>
                      <a:r>
                        <a:rPr lang="zh-CN" altLang="en-US" sz="1100">
                          <a:latin typeface="Calibri" panose="020F0502020204030204"/>
                          <a:ea typeface="Calibri" panose="020F0502020204030204"/>
                        </a:rPr>
                        <a:t> </a:t>
                      </a:r>
                      <a:r>
                        <a:rPr lang="zh-CN" sz="1100">
                          <a:latin typeface="Calibri" panose="020F0502020204030204"/>
                          <a:ea typeface="宋体" panose="02010600030101010101" pitchFamily="2" charset="-122"/>
                        </a:rPr>
                        <a:t>低度危险</a:t>
                      </a:r>
                      <a:r>
                        <a:rPr lang="en-US" altLang="zh-CN" sz="1100">
                          <a:latin typeface="Calibri" panose="020F0502020204030204"/>
                          <a:ea typeface="Calibri" panose="020F0502020204030204"/>
                        </a:rPr>
                        <a:t>0--24</a:t>
                      </a:r>
                      <a:r>
                        <a:rPr lang="zh-CN" sz="1100">
                          <a:latin typeface="Calibri" panose="020F0502020204030204"/>
                          <a:ea typeface="宋体" panose="02010600030101010101" pitchFamily="2" charset="-122"/>
                        </a:rPr>
                        <a:t>分 </a:t>
                      </a:r>
                      <a:endParaRPr lang="zh-CN" sz="1100">
                        <a:latin typeface="Calibri" panose="020F05020202040302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tcPr>
                </a:tc>
              </a:tr>
            </a:tbl>
          </a:graphicData>
        </a:graphic>
      </p:graphicFrame>
      <p:sp>
        <p:nvSpPr>
          <p:cNvPr id="3" name="文本框 2"/>
          <p:cNvSpPr txBox="1"/>
          <p:nvPr/>
        </p:nvSpPr>
        <p:spPr>
          <a:xfrm>
            <a:off x="5025390" y="3012440"/>
            <a:ext cx="4064000" cy="368300"/>
          </a:xfrm>
          <a:prstGeom prst="rect">
            <a:avLst/>
          </a:prstGeom>
          <a:noFill/>
        </p:spPr>
        <p:txBody>
          <a:bodyPr wrap="square" rtlCol="0">
            <a:spAutoFit/>
          </a:bodyPr>
          <a:p>
            <a:r>
              <a:rPr lang="en-US" altLang="zh-CN"/>
              <a:t>Morse </a:t>
            </a:r>
            <a:r>
              <a:rPr lang="zh-CN" altLang="en-US"/>
              <a:t>跌倒风险评估量表</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a:spLocks noGrp="1" noRot="1" noMove="1" noResize="1" noEditPoints="1" noAdjustHandles="1" noChangeArrowheads="1" noChangeShapeType="1"/>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01484" y="1311955"/>
            <a:ext cx="3368325" cy="5003274"/>
          </a:xfrm>
          <a:prstGeom prst="rect">
            <a:avLst/>
          </a:prstGeom>
        </p:spPr>
      </p:pic>
      <p:grpSp>
        <p:nvGrpSpPr>
          <p:cNvPr id="53" name="组合 52"/>
          <p:cNvGrpSpPr/>
          <p:nvPr>
            <p:custDataLst>
              <p:tags r:id="rId2"/>
            </p:custDataLst>
          </p:nvPr>
        </p:nvGrpSpPr>
        <p:grpSpPr>
          <a:xfrm>
            <a:off x="426085" y="1795145"/>
            <a:ext cx="7505065" cy="2168525"/>
            <a:chOff x="425976" y="1722393"/>
            <a:chExt cx="7125131" cy="2100400"/>
          </a:xfrm>
        </p:grpSpPr>
        <p:sp>
          <p:nvSpPr>
            <p:cNvPr id="26" name="矩形: 圆角 25"/>
            <p:cNvSpPr/>
            <p:nvPr>
              <p:custDataLst>
                <p:tags r:id="rId3"/>
              </p:custDataLst>
            </p:nvPr>
          </p:nvSpPr>
          <p:spPr>
            <a:xfrm>
              <a:off x="425976" y="1722393"/>
              <a:ext cx="7125131" cy="2100400"/>
            </a:xfrm>
            <a:prstGeom prst="roundRect">
              <a:avLst>
                <a:gd name="adj" fmla="val 9100"/>
              </a:avLst>
            </a:prstGeom>
            <a:solidFill>
              <a:schemeClr val="bg1"/>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n-ea"/>
                <a:sym typeface="+mn-lt"/>
              </a:endParaRPr>
            </a:p>
          </p:txBody>
        </p:sp>
        <p:grpSp>
          <p:nvGrpSpPr>
            <p:cNvPr id="27" name="组合 26"/>
            <p:cNvGrpSpPr/>
            <p:nvPr/>
          </p:nvGrpSpPr>
          <p:grpSpPr>
            <a:xfrm>
              <a:off x="637741" y="1884324"/>
              <a:ext cx="6739255" cy="1844506"/>
              <a:chOff x="700154" y="2002235"/>
              <a:chExt cx="6739255" cy="1844506"/>
            </a:xfrm>
          </p:grpSpPr>
          <p:sp>
            <p:nvSpPr>
              <p:cNvPr id="28" name="圆角矩形 5"/>
              <p:cNvSpPr/>
              <p:nvPr>
                <p:custDataLst>
                  <p:tags r:id="rId4"/>
                </p:custDataLst>
              </p:nvPr>
            </p:nvSpPr>
            <p:spPr>
              <a:xfrm>
                <a:off x="779128" y="2002235"/>
                <a:ext cx="1972945" cy="353060"/>
              </a:xfrm>
              <a:prstGeom prst="roundRect">
                <a:avLst>
                  <a:gd name="adj" fmla="val 50000"/>
                </a:avLst>
              </a:prstGeom>
              <a:solidFill>
                <a:srgbClr val="417F54"/>
              </a:solidFill>
              <a:ln w="12700">
                <a:noFill/>
              </a:ln>
              <a:effectLst>
                <a:outerShdw blurRad="127000" dist="127000" dir="2700000" algn="ctr"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rPr>
                  <a:t>认知状态评估</a:t>
                </a:r>
                <a:endPar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29" name="矩形 28"/>
              <p:cNvSpPr/>
              <p:nvPr>
                <p:custDataLst>
                  <p:tags r:id="rId5"/>
                </p:custDataLst>
              </p:nvPr>
            </p:nvSpPr>
            <p:spPr>
              <a:xfrm>
                <a:off x="700154" y="2398306"/>
                <a:ext cx="6739255" cy="1448435"/>
              </a:xfrm>
              <a:prstGeom prst="rect">
                <a:avLst/>
              </a:prstGeom>
            </p:spPr>
            <p:txBody>
              <a:bodyPr wrap="square">
                <a:no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评估内容包括外观行为、语言、思维知觉、记忆力和注意力、高等认知功能五个方面。</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常用筛查量表包括简易精神状态检查量表、蒙特利尔认知评估（</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Montreal Cognitive Assessment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MoCA</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）量表等</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54" name="组合 53"/>
          <p:cNvGrpSpPr/>
          <p:nvPr>
            <p:custDataLst>
              <p:tags r:id="rId6"/>
            </p:custDataLst>
          </p:nvPr>
        </p:nvGrpSpPr>
        <p:grpSpPr>
          <a:xfrm>
            <a:off x="425976" y="4341315"/>
            <a:ext cx="7505065" cy="2043430"/>
            <a:chOff x="425976" y="1782083"/>
            <a:chExt cx="7505065" cy="2043430"/>
          </a:xfrm>
        </p:grpSpPr>
        <p:sp>
          <p:nvSpPr>
            <p:cNvPr id="55" name="矩形: 圆角 54"/>
            <p:cNvSpPr/>
            <p:nvPr>
              <p:custDataLst>
                <p:tags r:id="rId7"/>
              </p:custDataLst>
            </p:nvPr>
          </p:nvSpPr>
          <p:spPr>
            <a:xfrm>
              <a:off x="425976" y="1782083"/>
              <a:ext cx="7505065" cy="2043430"/>
            </a:xfrm>
            <a:prstGeom prst="roundRect">
              <a:avLst>
                <a:gd name="adj" fmla="val 9100"/>
              </a:avLst>
            </a:prstGeom>
            <a:solidFill>
              <a:schemeClr val="bg1"/>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n-ea"/>
                <a:sym typeface="+mn-lt"/>
              </a:endParaRPr>
            </a:p>
          </p:txBody>
        </p:sp>
        <p:grpSp>
          <p:nvGrpSpPr>
            <p:cNvPr id="56" name="组合 55"/>
            <p:cNvGrpSpPr/>
            <p:nvPr/>
          </p:nvGrpSpPr>
          <p:grpSpPr>
            <a:xfrm>
              <a:off x="731955" y="1834794"/>
              <a:ext cx="7015480" cy="1920875"/>
              <a:chOff x="794368" y="1952705"/>
              <a:chExt cx="7015480" cy="1920875"/>
            </a:xfrm>
          </p:grpSpPr>
          <p:sp>
            <p:nvSpPr>
              <p:cNvPr id="57" name="圆角矩形 5"/>
              <p:cNvSpPr/>
              <p:nvPr>
                <p:custDataLst>
                  <p:tags r:id="rId8"/>
                </p:custDataLst>
              </p:nvPr>
            </p:nvSpPr>
            <p:spPr>
              <a:xfrm>
                <a:off x="866123" y="1952705"/>
                <a:ext cx="2006600" cy="383540"/>
              </a:xfrm>
              <a:prstGeom prst="roundRect">
                <a:avLst>
                  <a:gd name="adj" fmla="val 50000"/>
                </a:avLst>
              </a:prstGeom>
              <a:solidFill>
                <a:srgbClr val="9E3537"/>
              </a:solidFill>
              <a:ln w="12700">
                <a:noFill/>
              </a:ln>
              <a:effectLst>
                <a:outerShdw blurRad="127000" dist="127000" dir="2700000" algn="ctr"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rPr>
                  <a:t>心理状态评估</a:t>
                </a:r>
                <a:endPar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58" name="矩形 57"/>
              <p:cNvSpPr/>
              <p:nvPr>
                <p:custDataLst>
                  <p:tags r:id="rId9"/>
                </p:custDataLst>
              </p:nvPr>
            </p:nvSpPr>
            <p:spPr>
              <a:xfrm>
                <a:off x="794368" y="2434670"/>
                <a:ext cx="7015480" cy="1438910"/>
              </a:xfrm>
              <a:prstGeom prst="rect">
                <a:avLst/>
              </a:prstGeom>
            </p:spPr>
            <p:txBody>
              <a:bodyPr wrap="square">
                <a:no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老年人更难以控制自己的情感，尤其表现在喜悦、悲伤、愤怒、厌恶、</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恐惧和焦虑抑郁</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等情绪方面。</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常用量表包括焦虑抑郁自评量表和汉密尔顿焦虑及抑郁量表等。</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2" name="组合 1"/>
          <p:cNvGrpSpPr/>
          <p:nvPr/>
        </p:nvGrpSpPr>
        <p:grpSpPr>
          <a:xfrm>
            <a:off x="622163" y="578499"/>
            <a:ext cx="6528651" cy="576000"/>
            <a:chOff x="349477" y="620680"/>
            <a:chExt cx="6528651" cy="576000"/>
          </a:xfrm>
        </p:grpSpPr>
        <p:sp>
          <p:nvSpPr>
            <p:cNvPr id="5"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1005648" y="647070"/>
              <a:ext cx="5872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平衡能力与步行能力及相关条件评估</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6" name="文本框 5"/>
          <p:cNvSpPr txBox="1"/>
          <p:nvPr/>
        </p:nvSpPr>
        <p:spPr>
          <a:xfrm>
            <a:off x="1198245" y="1311910"/>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四、认知心理评估</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a:spLocks noGrp="1" noRot="1" noMove="1" noResize="1" noEditPoints="1" noAdjustHandles="1" noChangeArrowheads="1" noChangeShapeType="1"/>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01484" y="1311955"/>
            <a:ext cx="3368325" cy="5003274"/>
          </a:xfrm>
          <a:prstGeom prst="rect">
            <a:avLst/>
          </a:prstGeom>
        </p:spPr>
      </p:pic>
      <p:grpSp>
        <p:nvGrpSpPr>
          <p:cNvPr id="53" name="组合 52"/>
          <p:cNvGrpSpPr/>
          <p:nvPr>
            <p:custDataLst>
              <p:tags r:id="rId2"/>
            </p:custDataLst>
          </p:nvPr>
        </p:nvGrpSpPr>
        <p:grpSpPr>
          <a:xfrm>
            <a:off x="622191" y="1885768"/>
            <a:ext cx="7275195" cy="2100580"/>
            <a:chOff x="622191" y="1665243"/>
            <a:chExt cx="7275195" cy="2100580"/>
          </a:xfrm>
        </p:grpSpPr>
        <p:sp>
          <p:nvSpPr>
            <p:cNvPr id="26" name="矩形: 圆角 25"/>
            <p:cNvSpPr/>
            <p:nvPr>
              <p:custDataLst>
                <p:tags r:id="rId3"/>
              </p:custDataLst>
            </p:nvPr>
          </p:nvSpPr>
          <p:spPr>
            <a:xfrm>
              <a:off x="622191" y="1665243"/>
              <a:ext cx="7275195" cy="2100580"/>
            </a:xfrm>
            <a:prstGeom prst="roundRect">
              <a:avLst>
                <a:gd name="adj" fmla="val 9100"/>
              </a:avLst>
            </a:prstGeom>
            <a:solidFill>
              <a:schemeClr val="bg1"/>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n-ea"/>
                <a:sym typeface="+mn-lt"/>
              </a:endParaRPr>
            </a:p>
          </p:txBody>
        </p:sp>
        <p:grpSp>
          <p:nvGrpSpPr>
            <p:cNvPr id="27" name="组合 26"/>
            <p:cNvGrpSpPr/>
            <p:nvPr/>
          </p:nvGrpSpPr>
          <p:grpSpPr>
            <a:xfrm>
              <a:off x="705285" y="1726209"/>
              <a:ext cx="6911340" cy="1958340"/>
              <a:chOff x="767698" y="1844120"/>
              <a:chExt cx="6911340" cy="1958340"/>
            </a:xfrm>
          </p:grpSpPr>
          <p:sp>
            <p:nvSpPr>
              <p:cNvPr id="28" name="圆角矩形 5"/>
              <p:cNvSpPr/>
              <p:nvPr>
                <p:custDataLst>
                  <p:tags r:id="rId4"/>
                </p:custDataLst>
              </p:nvPr>
            </p:nvSpPr>
            <p:spPr>
              <a:xfrm>
                <a:off x="767698" y="1844120"/>
                <a:ext cx="1856740" cy="341630"/>
              </a:xfrm>
              <a:prstGeom prst="roundRect">
                <a:avLst>
                  <a:gd name="adj" fmla="val 50000"/>
                </a:avLst>
              </a:prstGeom>
              <a:solidFill>
                <a:srgbClr val="417F54"/>
              </a:solidFill>
              <a:ln w="12700">
                <a:noFill/>
              </a:ln>
              <a:effectLst>
                <a:outerShdw blurRad="127000" dist="127000" dir="2700000" algn="ctr"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rPr>
                  <a:t>居家安全评估</a:t>
                </a:r>
                <a:endPar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29" name="矩形 28"/>
              <p:cNvSpPr/>
              <p:nvPr>
                <p:custDataLst>
                  <p:tags r:id="rId5"/>
                </p:custDataLst>
              </p:nvPr>
            </p:nvSpPr>
            <p:spPr>
              <a:xfrm>
                <a:off x="767698" y="2277190"/>
                <a:ext cx="6911340" cy="1525270"/>
              </a:xfrm>
              <a:prstGeom prst="rect">
                <a:avLst/>
              </a:prstGeom>
            </p:spPr>
            <p:txBody>
              <a:bodyPr wrap="square">
                <a:no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）光线：是否有适当的采光和照明。</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）地面：是否平整、防滑、干燥、整洁。</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）环境：是否熟悉、便于物品取用，家居高度和位置是否合理。</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）无障碍设施：是否有台阶和门槛，是否在过道、卫生间等处安装扶手。</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54" name="组合 53"/>
          <p:cNvGrpSpPr/>
          <p:nvPr>
            <p:custDataLst>
              <p:tags r:id="rId6"/>
            </p:custDataLst>
          </p:nvPr>
        </p:nvGrpSpPr>
        <p:grpSpPr>
          <a:xfrm>
            <a:off x="622191" y="4096840"/>
            <a:ext cx="7275195" cy="2100580"/>
            <a:chOff x="622191" y="1664608"/>
            <a:chExt cx="7275195" cy="2100580"/>
          </a:xfrm>
        </p:grpSpPr>
        <p:sp>
          <p:nvSpPr>
            <p:cNvPr id="55" name="矩形: 圆角 54"/>
            <p:cNvSpPr/>
            <p:nvPr>
              <p:custDataLst>
                <p:tags r:id="rId7"/>
              </p:custDataLst>
            </p:nvPr>
          </p:nvSpPr>
          <p:spPr>
            <a:xfrm>
              <a:off x="622191" y="1664608"/>
              <a:ext cx="7275195" cy="2100580"/>
            </a:xfrm>
            <a:prstGeom prst="roundRect">
              <a:avLst>
                <a:gd name="adj" fmla="val 9100"/>
              </a:avLst>
            </a:prstGeom>
            <a:solidFill>
              <a:schemeClr val="bg1"/>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n-ea"/>
                <a:sym typeface="+mn-lt"/>
              </a:endParaRPr>
            </a:p>
          </p:txBody>
        </p:sp>
        <p:grpSp>
          <p:nvGrpSpPr>
            <p:cNvPr id="56" name="组合 55"/>
            <p:cNvGrpSpPr/>
            <p:nvPr/>
          </p:nvGrpSpPr>
          <p:grpSpPr>
            <a:xfrm>
              <a:off x="705285" y="1781454"/>
              <a:ext cx="6910705" cy="1660525"/>
              <a:chOff x="767698" y="1899365"/>
              <a:chExt cx="6910705" cy="1660525"/>
            </a:xfrm>
          </p:grpSpPr>
          <p:sp>
            <p:nvSpPr>
              <p:cNvPr id="57" name="圆角矩形 5"/>
              <p:cNvSpPr/>
              <p:nvPr>
                <p:custDataLst>
                  <p:tags r:id="rId8"/>
                </p:custDataLst>
              </p:nvPr>
            </p:nvSpPr>
            <p:spPr>
              <a:xfrm>
                <a:off x="767698" y="1899365"/>
                <a:ext cx="1857375" cy="414655"/>
              </a:xfrm>
              <a:prstGeom prst="roundRect">
                <a:avLst>
                  <a:gd name="adj" fmla="val 50000"/>
                </a:avLst>
              </a:prstGeom>
              <a:solidFill>
                <a:srgbClr val="9E3537"/>
              </a:solidFill>
              <a:ln w="12700">
                <a:noFill/>
              </a:ln>
              <a:effectLst>
                <a:outerShdw blurRad="127000" dist="127000" dir="2700000" algn="ctr"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rPr>
                  <a:t>社区安全评估</a:t>
                </a:r>
                <a:endPar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58" name="矩形 57"/>
              <p:cNvSpPr/>
              <p:nvPr>
                <p:custDataLst>
                  <p:tags r:id="rId9"/>
                </p:custDataLst>
              </p:nvPr>
            </p:nvSpPr>
            <p:spPr>
              <a:xfrm>
                <a:off x="858503" y="2519760"/>
                <a:ext cx="6819900" cy="1040130"/>
              </a:xfrm>
              <a:prstGeom prst="rect">
                <a:avLst/>
              </a:prstGeom>
            </p:spPr>
            <p:txBody>
              <a:bodyPr wrap="square">
                <a:no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）路面：是否平整、干燥、防滑。</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）无障碍设施：是否有坡道，是否有无障碍出入口、通道和门，是否有足够的扶手防止摔倒及扭伤。</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2" name="组合 1"/>
          <p:cNvGrpSpPr/>
          <p:nvPr/>
        </p:nvGrpSpPr>
        <p:grpSpPr>
          <a:xfrm>
            <a:off x="622163" y="578499"/>
            <a:ext cx="6528651" cy="576000"/>
            <a:chOff x="349477" y="620680"/>
            <a:chExt cx="6528651" cy="576000"/>
          </a:xfrm>
        </p:grpSpPr>
        <p:sp>
          <p:nvSpPr>
            <p:cNvPr id="5"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1005648" y="647070"/>
              <a:ext cx="5872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平衡能力与步行能力及相关条件评估</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6" name="文本框 5"/>
          <p:cNvSpPr txBox="1"/>
          <p:nvPr/>
        </p:nvSpPr>
        <p:spPr>
          <a:xfrm>
            <a:off x="796290" y="1315085"/>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五、环境因素评估</a:t>
            </a:r>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76835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平衡与步行训练</a:t>
              </a:r>
              <a:endPar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10" name="文本框 28"/>
            <p:cNvSpPr txBox="1"/>
            <p:nvPr/>
          </p:nvSpPr>
          <p:spPr>
            <a:xfrm>
              <a:off x="6095999" y="2943040"/>
              <a:ext cx="5123543" cy="119888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2400" dirty="0">
                  <a:solidFill>
                    <a:schemeClr val="tx1">
                      <a:lumMod val="50000"/>
                      <a:lumOff val="50000"/>
                      <a:alpha val="80000"/>
                    </a:schemeClr>
                  </a:solidFill>
                  <a:latin typeface="MiSans Normal" panose="00000500000000000000" pitchFamily="2" charset="-122"/>
                  <a:ea typeface="MiSans Normal" panose="00000500000000000000" pitchFamily="2" charset="-122"/>
                </a:rPr>
                <a:t>平衡功能训练、步行训练及特殊人群的步行特点和训练</a:t>
              </a:r>
              <a:endParaRPr lang="zh-CN" altLang="en-US" sz="2400" dirty="0">
                <a:solidFill>
                  <a:schemeClr val="tx1">
                    <a:lumMod val="50000"/>
                    <a:lumOff val="50000"/>
                    <a:alpha val="80000"/>
                  </a:schemeClr>
                </a:solidFill>
                <a:latin typeface="MiSans Normal" panose="00000500000000000000" pitchFamily="2" charset="-122"/>
                <a:ea typeface="MiSans Normal" panose="00000500000000000000" pitchFamily="2" charset="-122"/>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第三部分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11099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03</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1068070" y="1998345"/>
            <a:ext cx="9738291" cy="4407004"/>
            <a:chOff x="707449" y="1485611"/>
            <a:chExt cx="7404665" cy="4407108"/>
          </a:xfrm>
        </p:grpSpPr>
        <p:grpSp>
          <p:nvGrpSpPr>
            <p:cNvPr id="48" name="组合 47"/>
            <p:cNvGrpSpPr/>
            <p:nvPr/>
          </p:nvGrpSpPr>
          <p:grpSpPr>
            <a:xfrm>
              <a:off x="707449" y="1485715"/>
              <a:ext cx="3822584" cy="4407004"/>
              <a:chOff x="707449" y="1662246"/>
              <a:chExt cx="3822584" cy="4407004"/>
            </a:xfrm>
          </p:grpSpPr>
          <p:sp>
            <p:nvSpPr>
              <p:cNvPr id="9" name="文本框 8"/>
              <p:cNvSpPr txBox="1"/>
              <p:nvPr/>
            </p:nvSpPr>
            <p:spPr>
              <a:xfrm>
                <a:off x="707449" y="1662246"/>
                <a:ext cx="3320921" cy="40260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rPr>
                  <a:t>（一）平衡功能训练的原则</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888511" y="4408686"/>
                <a:ext cx="3139859" cy="1660564"/>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注意安全</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lvl="1"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让老年人有安全感，密切监控防止意外，不能过度保护</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1" name="文本框 10"/>
              <p:cNvSpPr txBox="1"/>
              <p:nvPr/>
            </p:nvSpPr>
            <p:spPr>
              <a:xfrm>
                <a:off x="888028" y="2292816"/>
                <a:ext cx="3642005" cy="2030143"/>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循序渐进</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）训练时支撑面积逐渐由大变小</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）重心由低到高</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）从睁眼到闭眼</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）从静态平衡到动态平衡</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5604283" y="1485611"/>
              <a:ext cx="2507831" cy="3724998"/>
              <a:chOff x="5522144" y="1282411"/>
              <a:chExt cx="2507831" cy="3724998"/>
            </a:xfrm>
          </p:grpSpPr>
          <p:sp>
            <p:nvSpPr>
              <p:cNvPr id="46" name="椭圆 45"/>
              <p:cNvSpPr/>
              <p:nvPr/>
            </p:nvSpPr>
            <p:spPr>
              <a:xfrm>
                <a:off x="5522144" y="1940286"/>
                <a:ext cx="2276072" cy="2607372"/>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522144" y="1282411"/>
                <a:ext cx="2507831" cy="3724998"/>
              </a:xfrm>
              <a:prstGeom prst="rect">
                <a:avLst/>
              </a:prstGeom>
            </p:spPr>
          </p:pic>
        </p:grpSp>
      </p:grpSp>
      <p:grpSp>
        <p:nvGrpSpPr>
          <p:cNvPr id="60" name="组合 59"/>
          <p:cNvGrpSpPr/>
          <p:nvPr/>
        </p:nvGrpSpPr>
        <p:grpSpPr>
          <a:xfrm>
            <a:off x="407533" y="562624"/>
            <a:ext cx="3328251" cy="576000"/>
            <a:chOff x="349477" y="620680"/>
            <a:chExt cx="33282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平衡与步行训练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407670" y="1264285"/>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一、平衡功能训练</a:t>
            </a: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554990" y="1937315"/>
            <a:ext cx="10954527" cy="4595495"/>
            <a:chOff x="3963884" y="1520723"/>
            <a:chExt cx="7353326" cy="3290333"/>
          </a:xfrm>
        </p:grpSpPr>
        <p:grpSp>
          <p:nvGrpSpPr>
            <p:cNvPr id="47" name="组合 46"/>
            <p:cNvGrpSpPr/>
            <p:nvPr/>
          </p:nvGrpSpPr>
          <p:grpSpPr>
            <a:xfrm>
              <a:off x="3963884" y="2003162"/>
              <a:ext cx="2135083" cy="2464082"/>
              <a:chOff x="3881745" y="1799962"/>
              <a:chExt cx="2135083" cy="2464082"/>
            </a:xfrm>
          </p:grpSpPr>
          <p:sp>
            <p:nvSpPr>
              <p:cNvPr id="46" name="椭圆 45"/>
              <p:cNvSpPr/>
              <p:nvPr/>
            </p:nvSpPr>
            <p:spPr>
              <a:xfrm>
                <a:off x="3881745" y="2268828"/>
                <a:ext cx="1862284" cy="1995216"/>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84044" y="1799962"/>
                <a:ext cx="2032784" cy="2308280"/>
              </a:xfrm>
              <a:prstGeom prst="rect">
                <a:avLst/>
              </a:prstGeom>
            </p:spPr>
          </p:pic>
        </p:grpSp>
        <p:grpSp>
          <p:nvGrpSpPr>
            <p:cNvPr id="49" name="组合 48"/>
            <p:cNvGrpSpPr/>
            <p:nvPr/>
          </p:nvGrpSpPr>
          <p:grpSpPr>
            <a:xfrm>
              <a:off x="5882102" y="1520723"/>
              <a:ext cx="5435108" cy="3290333"/>
              <a:chOff x="-1649976" y="1697254"/>
              <a:chExt cx="5435108" cy="3290333"/>
            </a:xfrm>
          </p:grpSpPr>
          <p:sp>
            <p:nvSpPr>
              <p:cNvPr id="51" name="文本框 50"/>
              <p:cNvSpPr txBox="1"/>
              <p:nvPr/>
            </p:nvSpPr>
            <p:spPr>
              <a:xfrm>
                <a:off x="-1649976" y="1697254"/>
                <a:ext cx="2579662" cy="3296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9E3537"/>
                    </a:solidFill>
                    <a:latin typeface="思源宋体 CN Heavy" panose="02020900000000000000" pitchFamily="18" charset="-122"/>
                    <a:ea typeface="思源宋体 CN Heavy" panose="02020900000000000000" pitchFamily="18" charset="-122"/>
                  </a:rPr>
                  <a:t>（二）平衡训练的内容</a:t>
                </a:r>
                <a:endParaRPr lang="zh-CN" altLang="en-US" sz="2400" dirty="0">
                  <a:solidFill>
                    <a:srgbClr val="9E3537"/>
                  </a:solidFill>
                  <a:latin typeface="思源宋体 CN Heavy" panose="02020900000000000000" pitchFamily="18" charset="-122"/>
                  <a:ea typeface="思源宋体 CN Heavy" panose="02020900000000000000" pitchFamily="18" charset="-122"/>
                </a:endParaRPr>
              </a:p>
            </p:txBody>
          </p:sp>
          <p:sp>
            <p:nvSpPr>
              <p:cNvPr id="52" name="文本框 51"/>
              <p:cNvSpPr txBox="1"/>
              <p:nvPr/>
            </p:nvSpPr>
            <p:spPr>
              <a:xfrm>
                <a:off x="1639818" y="2179188"/>
                <a:ext cx="2145314" cy="1188012"/>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其他训练</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部分减重步态训练、虚拟现实平衡功能训练、机器人训练、太极、辅助器具等</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53" name="文本框 52"/>
              <p:cNvSpPr txBox="1"/>
              <p:nvPr/>
            </p:nvSpPr>
            <p:spPr>
              <a:xfrm>
                <a:off x="-1279139" y="2179188"/>
                <a:ext cx="2758261" cy="2808399"/>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任务导向性训练</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根据评定发现的姿势控制障碍进行选择</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迈步拾起放在稳定极限外的物体；</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按地板上的标记进行交叉式跨步；</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向各个方向快速迈步；</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随着音乐的节奏准确踏步或跳舞；</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⑤</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对外界有时间要求的活动做出相应反应；</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⑥</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处理环境中复杂的和有不确定性的情况</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533" y="562624"/>
            <a:ext cx="3328251" cy="576000"/>
            <a:chOff x="349477" y="620680"/>
            <a:chExt cx="33282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平衡与步行训练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407670" y="1264285"/>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一、平衡功能训练</a:t>
            </a:r>
            <a:endParaRPr lang="zh-CN" altLang="en-US"/>
          </a:p>
        </p:txBody>
      </p:sp>
      <p:sp>
        <p:nvSpPr>
          <p:cNvPr id="3" name="文本框 2"/>
          <p:cNvSpPr txBox="1"/>
          <p:nvPr/>
        </p:nvSpPr>
        <p:spPr>
          <a:xfrm>
            <a:off x="8314055" y="4642485"/>
            <a:ext cx="3195320" cy="1409700"/>
          </a:xfrm>
          <a:prstGeom prst="rect">
            <a:avLst/>
          </a:prstGeom>
          <a:noFill/>
        </p:spPr>
        <p:txBody>
          <a:bodyPr wrap="square" rtlCol="0">
            <a:noAutofit/>
          </a:bodyPr>
          <a:p>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3. 强度、频率和持续时间</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endParaRPr lang="zh-CN" altLang="en-US"/>
          </a:p>
          <a:p>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每次 30 分钟～1 小时，每周 1～3 次，持续 2 周～6 个月</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687071" y="1975589"/>
            <a:ext cx="10119290" cy="3944620"/>
            <a:chOff x="417750" y="1462854"/>
            <a:chExt cx="7694364" cy="3944713"/>
          </a:xfrm>
        </p:grpSpPr>
        <p:grpSp>
          <p:nvGrpSpPr>
            <p:cNvPr id="48" name="组合 47"/>
            <p:cNvGrpSpPr/>
            <p:nvPr/>
          </p:nvGrpSpPr>
          <p:grpSpPr>
            <a:xfrm>
              <a:off x="417750" y="1462854"/>
              <a:ext cx="4112766" cy="3944713"/>
              <a:chOff x="417750" y="1639385"/>
              <a:chExt cx="4112766" cy="3944713"/>
            </a:xfrm>
          </p:grpSpPr>
          <p:sp>
            <p:nvSpPr>
              <p:cNvPr id="9" name="文本框 8"/>
              <p:cNvSpPr txBox="1"/>
              <p:nvPr/>
            </p:nvSpPr>
            <p:spPr>
              <a:xfrm>
                <a:off x="417750" y="1639385"/>
                <a:ext cx="3320921" cy="40260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rPr>
                  <a:t>（一）步行训练的基本条件</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888511" y="3923534"/>
                <a:ext cx="3642005" cy="1660564"/>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下肢摆动能力</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是躯体前后移动的基础，取决于肌肉能力、关节活动度和运动控制能力</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1" name="文本框 10"/>
              <p:cNvSpPr txBox="1"/>
              <p:nvPr/>
            </p:nvSpPr>
            <p:spPr>
              <a:xfrm>
                <a:off x="888028" y="2292816"/>
                <a:ext cx="3642005" cy="1544356"/>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站立能力</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是支撑相的基础，取决于正常的下肢对线、骨骼和关节能否支撑体重和平衡能力</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5604283" y="1485611"/>
              <a:ext cx="2507831" cy="3724998"/>
              <a:chOff x="5522144" y="1282411"/>
              <a:chExt cx="2507831" cy="3724998"/>
            </a:xfrm>
          </p:grpSpPr>
          <p:sp>
            <p:nvSpPr>
              <p:cNvPr id="46" name="椭圆 45"/>
              <p:cNvSpPr/>
              <p:nvPr/>
            </p:nvSpPr>
            <p:spPr>
              <a:xfrm>
                <a:off x="5522144" y="1940286"/>
                <a:ext cx="2276072" cy="2607372"/>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522144" y="1282411"/>
                <a:ext cx="2507831" cy="3724998"/>
              </a:xfrm>
              <a:prstGeom prst="rect">
                <a:avLst/>
              </a:prstGeom>
            </p:spPr>
          </p:pic>
        </p:grpSp>
      </p:grpSp>
      <p:grpSp>
        <p:nvGrpSpPr>
          <p:cNvPr id="60" name="组合 59"/>
          <p:cNvGrpSpPr/>
          <p:nvPr/>
        </p:nvGrpSpPr>
        <p:grpSpPr>
          <a:xfrm>
            <a:off x="407533" y="562624"/>
            <a:ext cx="3328251" cy="576000"/>
            <a:chOff x="349477" y="620680"/>
            <a:chExt cx="33282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平衡与步行训练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407670" y="1264285"/>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二、步行训练</a:t>
            </a: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721995" y="1998449"/>
            <a:ext cx="10753656" cy="4430396"/>
            <a:chOff x="444305" y="1485715"/>
            <a:chExt cx="8176714" cy="4430501"/>
          </a:xfrm>
        </p:grpSpPr>
        <p:grpSp>
          <p:nvGrpSpPr>
            <p:cNvPr id="48" name="组合 47"/>
            <p:cNvGrpSpPr/>
            <p:nvPr/>
          </p:nvGrpSpPr>
          <p:grpSpPr>
            <a:xfrm>
              <a:off x="444305" y="1485715"/>
              <a:ext cx="5409172" cy="4430501"/>
              <a:chOff x="444305" y="1662246"/>
              <a:chExt cx="5409172" cy="4430501"/>
            </a:xfrm>
          </p:grpSpPr>
          <p:sp>
            <p:nvSpPr>
              <p:cNvPr id="9" name="文本框 8"/>
              <p:cNvSpPr txBox="1"/>
              <p:nvPr/>
            </p:nvSpPr>
            <p:spPr>
              <a:xfrm>
                <a:off x="444305" y="1662246"/>
                <a:ext cx="3320921" cy="40260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rPr>
                  <a:t>（二）步行训练的传统手段</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705035" y="3957826"/>
                <a:ext cx="5148442" cy="2134921"/>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改善下肢摆动能力</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）改善肌肉能力</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）改善关节活动度</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）改善运动控制能力</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1" name="文本框 10"/>
              <p:cNvSpPr txBox="1"/>
              <p:nvPr/>
            </p:nvSpPr>
            <p:spPr>
              <a:xfrm>
                <a:off x="704552" y="2199469"/>
                <a:ext cx="5148925" cy="1924096"/>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改善站立能力</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）纠正下肢对线</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）改善骨骼和关节功能</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）改善平衡能力</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6113188" y="1584673"/>
              <a:ext cx="2507831" cy="3724998"/>
              <a:chOff x="6031049" y="1381473"/>
              <a:chExt cx="2507831" cy="3724998"/>
            </a:xfrm>
          </p:grpSpPr>
          <p:sp>
            <p:nvSpPr>
              <p:cNvPr id="46" name="椭圆 45"/>
              <p:cNvSpPr/>
              <p:nvPr/>
            </p:nvSpPr>
            <p:spPr>
              <a:xfrm>
                <a:off x="6146929" y="1940286"/>
                <a:ext cx="2276072" cy="2607372"/>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031049" y="1381473"/>
                <a:ext cx="2507831" cy="3724998"/>
              </a:xfrm>
              <a:prstGeom prst="rect">
                <a:avLst/>
              </a:prstGeom>
            </p:spPr>
          </p:pic>
        </p:grpSp>
      </p:grpSp>
      <p:grpSp>
        <p:nvGrpSpPr>
          <p:cNvPr id="60" name="组合 59"/>
          <p:cNvGrpSpPr/>
          <p:nvPr/>
        </p:nvGrpSpPr>
        <p:grpSpPr>
          <a:xfrm>
            <a:off x="407533" y="562624"/>
            <a:ext cx="3328251" cy="576000"/>
            <a:chOff x="349477" y="620680"/>
            <a:chExt cx="33282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平衡与步行训练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407670" y="1264285"/>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二、步行训练</a:t>
            </a:r>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sp>
        <p:nvSpPr>
          <p:cNvPr id="22" name="文本框 22" descr="7b0a20202020227461726765744d6f64756c65223a202270726f636573734f6e6c696e65466f6e7473220a7d0a"/>
          <p:cNvSpPr txBox="1"/>
          <p:nvPr/>
        </p:nvSpPr>
        <p:spPr>
          <a:xfrm>
            <a:off x="974725" y="1303655"/>
            <a:ext cx="9803130" cy="2399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60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rPr>
              <a:t>单元九　功能性移动</a:t>
            </a:r>
            <a:r>
              <a:rPr kumimoji="0" lang="en-US" altLang="zh-CN" sz="60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rPr>
              <a:t>—— </a:t>
            </a:r>
            <a:endParaRPr kumimoji="0" lang="en-US" altLang="zh-CN" sz="60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endParaRPr>
          </a:p>
          <a:p>
            <a:pPr marL="0" marR="0" lvl="0" indent="0" algn="ctr" defTabSz="914400" rtl="0" eaLnBrk="1" fontAlgn="auto" latinLnBrk="0" hangingPunct="1">
              <a:lnSpc>
                <a:spcPct val="125000"/>
              </a:lnSpc>
              <a:spcBef>
                <a:spcPts val="0"/>
              </a:spcBef>
              <a:spcAft>
                <a:spcPts val="0"/>
              </a:spcAft>
              <a:buClrTx/>
              <a:buSzTx/>
              <a:buFontTx/>
              <a:buNone/>
              <a:defRPr/>
            </a:pPr>
            <a:r>
              <a:rPr kumimoji="0" lang="en-US" altLang="zh-CN" sz="60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rPr>
              <a:t>    </a:t>
            </a:r>
            <a:r>
              <a:rPr kumimoji="0" lang="zh-CN" altLang="en-US" sz="60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rPr>
              <a:t>行走与上下楼梯训练</a:t>
            </a:r>
            <a:endParaRPr kumimoji="0" lang="zh-CN" altLang="en-US" sz="60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custDataLst>
              <p:tags r:id="rId1"/>
            </p:custDataLst>
          </p:nvPr>
        </p:nvGrpSpPr>
        <p:grpSpPr>
          <a:xfrm>
            <a:off x="6196688" y="1711647"/>
            <a:ext cx="4672005" cy="3002668"/>
            <a:chOff x="6196688" y="1711647"/>
            <a:chExt cx="4672005" cy="3002668"/>
          </a:xfrm>
        </p:grpSpPr>
        <p:grpSp>
          <p:nvGrpSpPr>
            <p:cNvPr id="8" name="组合 7"/>
            <p:cNvGrpSpPr/>
            <p:nvPr/>
          </p:nvGrpSpPr>
          <p:grpSpPr>
            <a:xfrm>
              <a:off x="6196688" y="1711647"/>
              <a:ext cx="4672005" cy="610388"/>
              <a:chOff x="6196688" y="1711647"/>
              <a:chExt cx="4672005" cy="610388"/>
            </a:xfrm>
          </p:grpSpPr>
          <p:sp>
            <p:nvSpPr>
              <p:cNvPr id="21" name="文本框 30"/>
              <p:cNvSpPr txBox="1"/>
              <p:nvPr>
                <p:custDataLst>
                  <p:tags r:id="rId2"/>
                </p:custDataLst>
              </p:nvPr>
            </p:nvSpPr>
            <p:spPr>
              <a:xfrm>
                <a:off x="6196688" y="1756732"/>
                <a:ext cx="1739904" cy="565303"/>
              </a:xfrm>
              <a:prstGeom prst="roundRect">
                <a:avLst>
                  <a:gd name="adj" fmla="val 50000"/>
                </a:avLst>
              </a:prstGeom>
              <a:solidFill>
                <a:srgbClr val="417F54"/>
              </a:solidFill>
              <a:effectLst>
                <a:outerShdw blurRad="127000" dist="127000" dir="5400000" algn="ctr" rotWithShape="0">
                  <a:srgbClr val="417F54">
                    <a:alpha val="15000"/>
                  </a:srgbClr>
                </a:outerShdw>
              </a:effectLst>
            </p:spPr>
            <p:txBody>
              <a:bodyPr wrap="square" rtlCol="0">
                <a:spAutoFit/>
              </a:bodyPr>
              <a:lstStyle>
                <a:defPPr>
                  <a:defRPr lang="en-US"/>
                </a:defPPr>
                <a:lvl1pPr>
                  <a:defRPr sz="3200">
                    <a:gradFill flip="none" rotWithShape="1">
                      <a:gsLst>
                        <a:gs pos="6000">
                          <a:srgbClr val="6E6BCA"/>
                        </a:gs>
                        <a:gs pos="96460">
                          <a:srgbClr val="5654B4"/>
                        </a:gs>
                        <a:gs pos="74000">
                          <a:srgbClr val="6E6BCA"/>
                        </a:gs>
                        <a:gs pos="39000">
                          <a:srgbClr val="5654B4"/>
                        </a:gs>
                      </a:gsLst>
                      <a:path path="circle">
                        <a:fillToRect r="100000" b="100000"/>
                      </a:path>
                      <a:tileRect l="-100000" t="-100000"/>
                    </a:gradFill>
                    <a:latin typeface="思源宋体 CN Heavy" panose="02020900000000000000" pitchFamily="18" charset="-122"/>
                    <a:ea typeface="思源宋体 CN Heavy" panose="02020900000000000000" pitchFamily="18" charset="-122"/>
                  </a:defRPr>
                </a:lvl1pPr>
              </a:lstStyle>
              <a:p>
                <a:pPr algn="ctr"/>
                <a:r>
                  <a:rPr lang="zh-CN" altLang="en-US" sz="2000" dirty="0">
                    <a:solidFill>
                      <a:schemeClr val="bg1"/>
                    </a:solidFill>
                  </a:rPr>
                  <a:t>手杖</a:t>
                </a:r>
                <a:endParaRPr lang="zh-CN" altLang="en-US" sz="2000" dirty="0">
                  <a:solidFill>
                    <a:schemeClr val="bg1"/>
                  </a:solidFill>
                </a:endParaRPr>
              </a:p>
            </p:txBody>
          </p:sp>
          <p:sp>
            <p:nvSpPr>
              <p:cNvPr id="19" name="文本框 30"/>
              <p:cNvSpPr txBox="1"/>
              <p:nvPr>
                <p:custDataLst>
                  <p:tags r:id="rId3"/>
                </p:custDataLst>
              </p:nvPr>
            </p:nvSpPr>
            <p:spPr>
              <a:xfrm>
                <a:off x="9128789" y="1711647"/>
                <a:ext cx="1739904" cy="563922"/>
              </a:xfrm>
              <a:prstGeom prst="roundRect">
                <a:avLst>
                  <a:gd name="adj" fmla="val 50000"/>
                </a:avLst>
              </a:prstGeom>
              <a:solidFill>
                <a:srgbClr val="417F54"/>
              </a:solidFill>
              <a:effectLst>
                <a:outerShdw blurRad="127000" dist="127000" dir="5400000" algn="ctr" rotWithShape="0">
                  <a:srgbClr val="417F54">
                    <a:alpha val="15000"/>
                  </a:srgbClr>
                </a:outerShdw>
              </a:effectLst>
            </p:spPr>
            <p:txBody>
              <a:bodyPr wrap="square" rtlCol="0">
                <a:spAutoFit/>
              </a:bodyPr>
              <a:lstStyle>
                <a:defPPr>
                  <a:defRPr lang="en-US"/>
                </a:defPPr>
                <a:lvl1pPr>
                  <a:defRPr sz="3200">
                    <a:gradFill flip="none" rotWithShape="1">
                      <a:gsLst>
                        <a:gs pos="6000">
                          <a:srgbClr val="6E6BCA"/>
                        </a:gs>
                        <a:gs pos="96460">
                          <a:srgbClr val="5654B4"/>
                        </a:gs>
                        <a:gs pos="74000">
                          <a:srgbClr val="6E6BCA"/>
                        </a:gs>
                        <a:gs pos="39000">
                          <a:srgbClr val="5654B4"/>
                        </a:gs>
                      </a:gsLst>
                      <a:path path="circle">
                        <a:fillToRect r="100000" b="100000"/>
                      </a:path>
                      <a:tileRect l="-100000" t="-100000"/>
                    </a:gradFill>
                    <a:latin typeface="思源宋体 CN Heavy" panose="02020900000000000000" pitchFamily="18" charset="-122"/>
                    <a:ea typeface="思源宋体 CN Heavy" panose="02020900000000000000" pitchFamily="18" charset="-122"/>
                  </a:defRPr>
                </a:lvl1pPr>
              </a:lstStyle>
              <a:p>
                <a:pPr algn="ctr"/>
                <a:r>
                  <a:rPr lang="zh-CN" altLang="en-US" sz="2000" dirty="0">
                    <a:solidFill>
                      <a:schemeClr val="bg1"/>
                    </a:solidFill>
                  </a:rPr>
                  <a:t>拐杖</a:t>
                </a:r>
                <a:endParaRPr lang="zh-CN" altLang="en-US" sz="2000" dirty="0">
                  <a:solidFill>
                    <a:schemeClr val="bg1"/>
                  </a:solidFill>
                </a:endParaRPr>
              </a:p>
            </p:txBody>
          </p:sp>
        </p:grpSp>
        <p:sp>
          <p:nvSpPr>
            <p:cNvPr id="13" name="文本框 30"/>
            <p:cNvSpPr txBox="1"/>
            <p:nvPr>
              <p:custDataLst>
                <p:tags r:id="rId4"/>
              </p:custDataLst>
            </p:nvPr>
          </p:nvSpPr>
          <p:spPr>
            <a:xfrm>
              <a:off x="7706389" y="4150369"/>
              <a:ext cx="1739904" cy="563946"/>
            </a:xfrm>
            <a:prstGeom prst="roundRect">
              <a:avLst>
                <a:gd name="adj" fmla="val 50000"/>
              </a:avLst>
            </a:prstGeom>
            <a:solidFill>
              <a:srgbClr val="417F54"/>
            </a:solidFill>
            <a:effectLst>
              <a:outerShdw blurRad="127000" dist="127000" dir="5400000" algn="ctr" rotWithShape="0">
                <a:srgbClr val="417F54">
                  <a:alpha val="15000"/>
                </a:srgbClr>
              </a:outerShdw>
            </a:effectLst>
          </p:spPr>
          <p:txBody>
            <a:bodyPr wrap="square" rtlCol="0">
              <a:spAutoFit/>
            </a:bodyPr>
            <a:lstStyle>
              <a:defPPr>
                <a:defRPr lang="en-US"/>
              </a:defPPr>
              <a:lvl1pPr>
                <a:defRPr sz="3200">
                  <a:gradFill flip="none" rotWithShape="1">
                    <a:gsLst>
                      <a:gs pos="6000">
                        <a:srgbClr val="6E6BCA"/>
                      </a:gs>
                      <a:gs pos="96460">
                        <a:srgbClr val="5654B4"/>
                      </a:gs>
                      <a:gs pos="74000">
                        <a:srgbClr val="6E6BCA"/>
                      </a:gs>
                      <a:gs pos="39000">
                        <a:srgbClr val="5654B4"/>
                      </a:gs>
                    </a:gsLst>
                    <a:path path="circle">
                      <a:fillToRect r="100000" b="100000"/>
                    </a:path>
                    <a:tileRect l="-100000" t="-100000"/>
                  </a:gradFill>
                  <a:latin typeface="思源宋体 CN Heavy" panose="02020900000000000000" pitchFamily="18" charset="-122"/>
                  <a:ea typeface="思源宋体 CN Heavy" panose="02020900000000000000" pitchFamily="18" charset="-122"/>
                </a:defRPr>
              </a:lvl1pPr>
            </a:lstStyle>
            <a:p>
              <a:pPr algn="ctr"/>
              <a:r>
                <a:rPr lang="zh-CN" altLang="en-US" sz="2000" dirty="0">
                  <a:solidFill>
                    <a:schemeClr val="bg1"/>
                  </a:solidFill>
                </a:rPr>
                <a:t>步行器</a:t>
              </a:r>
              <a:endParaRPr lang="zh-CN" altLang="en-US" sz="2000" dirty="0">
                <a:solidFill>
                  <a:schemeClr val="bg1"/>
                </a:solidFill>
              </a:endParaRPr>
            </a:p>
          </p:txBody>
        </p:sp>
      </p:grpSp>
      <p:sp>
        <p:nvSpPr>
          <p:cNvPr id="24" name="文本框 23"/>
          <p:cNvSpPr txBox="1"/>
          <p:nvPr/>
        </p:nvSpPr>
        <p:spPr>
          <a:xfrm>
            <a:off x="818515" y="2425065"/>
            <a:ext cx="5253355" cy="401256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 </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助行器</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）手杖：适用于握力好、腕力量强、上臂以及肩的肌力正常的老年人</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）拐杖</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肘</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拐：适用于握力较差，手腕和前臂力量较弱但又不必使用腋窝支撑型拐杖，或骨折后腿力较弱的老年人</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腋拐：适用于肘关节稳定性差、截瘫或外伤严重的老年人</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③</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四脚拐杖：适用于偏瘫老年人</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）步行器：适用于腰腿力量弱和走路摇晃的老年人</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36" name="组合 35"/>
          <p:cNvGrpSpPr/>
          <p:nvPr/>
        </p:nvGrpSpPr>
        <p:grpSpPr>
          <a:xfrm>
            <a:off x="407533" y="562624"/>
            <a:ext cx="3328251" cy="576000"/>
            <a:chOff x="349477" y="620680"/>
            <a:chExt cx="3328251" cy="576000"/>
          </a:xfrm>
        </p:grpSpPr>
        <p:sp>
          <p:nvSpPr>
            <p:cNvPr id="37" name="矩形: 圆角 36"/>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8" name="矩形 37"/>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平衡与步行训练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5" name="文本框 24"/>
          <p:cNvSpPr txBox="1"/>
          <p:nvPr/>
        </p:nvSpPr>
        <p:spPr>
          <a:xfrm>
            <a:off x="407670" y="1264285"/>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二、步行训练</a:t>
            </a:r>
            <a:endParaRPr lang="zh-CN" altLang="en-US"/>
          </a:p>
        </p:txBody>
      </p:sp>
      <p:sp>
        <p:nvSpPr>
          <p:cNvPr id="26" name="文本框 25"/>
          <p:cNvSpPr txBox="1"/>
          <p:nvPr/>
        </p:nvSpPr>
        <p:spPr>
          <a:xfrm>
            <a:off x="637540" y="1850494"/>
            <a:ext cx="4367530" cy="40259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rPr>
              <a:t>（二）步行训练的传统手段</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pic>
        <p:nvPicPr>
          <p:cNvPr id="27" name="图片 26"/>
          <p:cNvPicPr>
            <a:picLocks noChangeAspect="1"/>
          </p:cNvPicPr>
          <p:nvPr/>
        </p:nvPicPr>
        <p:blipFill>
          <a:blip r:embed="rId5"/>
          <a:stretch>
            <a:fillRect/>
          </a:stretch>
        </p:blipFill>
        <p:spPr>
          <a:xfrm>
            <a:off x="6196965" y="2252980"/>
            <a:ext cx="1797050" cy="1797050"/>
          </a:xfrm>
          <a:prstGeom prst="rect">
            <a:avLst/>
          </a:prstGeom>
        </p:spPr>
      </p:pic>
      <p:pic>
        <p:nvPicPr>
          <p:cNvPr id="28" name="图片 27"/>
          <p:cNvPicPr>
            <a:picLocks noChangeAspect="1"/>
          </p:cNvPicPr>
          <p:nvPr/>
        </p:nvPicPr>
        <p:blipFill>
          <a:blip r:embed="rId6"/>
          <a:stretch>
            <a:fillRect/>
          </a:stretch>
        </p:blipFill>
        <p:spPr>
          <a:xfrm>
            <a:off x="8375650" y="2264410"/>
            <a:ext cx="1289050" cy="1828800"/>
          </a:xfrm>
          <a:prstGeom prst="rect">
            <a:avLst/>
          </a:prstGeom>
        </p:spPr>
      </p:pic>
      <p:pic>
        <p:nvPicPr>
          <p:cNvPr id="29" name="图片 28"/>
          <p:cNvPicPr>
            <a:picLocks noChangeAspect="1"/>
          </p:cNvPicPr>
          <p:nvPr/>
        </p:nvPicPr>
        <p:blipFill>
          <a:blip r:embed="rId7"/>
          <a:stretch>
            <a:fillRect/>
          </a:stretch>
        </p:blipFill>
        <p:spPr>
          <a:xfrm>
            <a:off x="9585960" y="2264410"/>
            <a:ext cx="1193800" cy="1830070"/>
          </a:xfrm>
          <a:prstGeom prst="rect">
            <a:avLst/>
          </a:prstGeom>
        </p:spPr>
      </p:pic>
      <p:pic>
        <p:nvPicPr>
          <p:cNvPr id="30" name="图片 29"/>
          <p:cNvPicPr>
            <a:picLocks noChangeAspect="1"/>
          </p:cNvPicPr>
          <p:nvPr/>
        </p:nvPicPr>
        <p:blipFill>
          <a:blip r:embed="rId8"/>
          <a:stretch>
            <a:fillRect/>
          </a:stretch>
        </p:blipFill>
        <p:spPr>
          <a:xfrm>
            <a:off x="10779760" y="2252980"/>
            <a:ext cx="1173480" cy="1774190"/>
          </a:xfrm>
          <a:prstGeom prst="rect">
            <a:avLst/>
          </a:prstGeom>
        </p:spPr>
      </p:pic>
      <p:pic>
        <p:nvPicPr>
          <p:cNvPr id="31" name="图片 30"/>
          <p:cNvPicPr>
            <a:picLocks noChangeAspect="1"/>
          </p:cNvPicPr>
          <p:nvPr/>
        </p:nvPicPr>
        <p:blipFill>
          <a:blip r:embed="rId9"/>
          <a:stretch>
            <a:fillRect/>
          </a:stretch>
        </p:blipFill>
        <p:spPr>
          <a:xfrm>
            <a:off x="6614160" y="4656455"/>
            <a:ext cx="1968500" cy="1949450"/>
          </a:xfrm>
          <a:prstGeom prst="rect">
            <a:avLst/>
          </a:prstGeom>
        </p:spPr>
      </p:pic>
      <p:pic>
        <p:nvPicPr>
          <p:cNvPr id="32" name="图片 31"/>
          <p:cNvPicPr>
            <a:picLocks noChangeAspect="1"/>
          </p:cNvPicPr>
          <p:nvPr/>
        </p:nvPicPr>
        <p:blipFill>
          <a:blip r:embed="rId10"/>
          <a:stretch>
            <a:fillRect/>
          </a:stretch>
        </p:blipFill>
        <p:spPr>
          <a:xfrm>
            <a:off x="8274050" y="4656455"/>
            <a:ext cx="1993900" cy="1948180"/>
          </a:xfrm>
          <a:prstGeom prst="rect">
            <a:avLst/>
          </a:prstGeom>
        </p:spPr>
      </p:pic>
      <p:pic>
        <p:nvPicPr>
          <p:cNvPr id="33" name="图片 32"/>
          <p:cNvPicPr>
            <a:picLocks noChangeAspect="1"/>
          </p:cNvPicPr>
          <p:nvPr/>
        </p:nvPicPr>
        <p:blipFill>
          <a:blip r:embed="rId11"/>
          <a:stretch>
            <a:fillRect/>
          </a:stretch>
        </p:blipFill>
        <p:spPr>
          <a:xfrm>
            <a:off x="10029190" y="4529455"/>
            <a:ext cx="1924050" cy="207454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721995" y="1998449"/>
            <a:ext cx="10753656" cy="3823865"/>
            <a:chOff x="444305" y="1485715"/>
            <a:chExt cx="8176714" cy="3823956"/>
          </a:xfrm>
        </p:grpSpPr>
        <p:grpSp>
          <p:nvGrpSpPr>
            <p:cNvPr id="48" name="组合 47"/>
            <p:cNvGrpSpPr/>
            <p:nvPr/>
          </p:nvGrpSpPr>
          <p:grpSpPr>
            <a:xfrm>
              <a:off x="444305" y="1485715"/>
              <a:ext cx="5409172" cy="3564974"/>
              <a:chOff x="444305" y="1662246"/>
              <a:chExt cx="5409172" cy="3564974"/>
            </a:xfrm>
          </p:grpSpPr>
          <p:sp>
            <p:nvSpPr>
              <p:cNvPr id="9" name="文本框 8"/>
              <p:cNvSpPr txBox="1"/>
              <p:nvPr/>
            </p:nvSpPr>
            <p:spPr>
              <a:xfrm>
                <a:off x="444305" y="1662246"/>
                <a:ext cx="3320921" cy="40260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rPr>
                  <a:t>（三）步行训练的新手段</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705034" y="3576816"/>
                <a:ext cx="5148442" cy="1650404"/>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下肢功能性电刺激</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腓总神经功能电刺激、多组</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功能性电刺激等</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1" name="文本框 10"/>
              <p:cNvSpPr txBox="1"/>
              <p:nvPr/>
            </p:nvSpPr>
            <p:spPr>
              <a:xfrm>
                <a:off x="704552" y="2199469"/>
                <a:ext cx="5148925" cy="147450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下肢智能运动训练装置</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下肢智能起立床、下肢步行机器人、外骨骼机器人等</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6113188" y="1584673"/>
              <a:ext cx="2507831" cy="3724998"/>
              <a:chOff x="6031049" y="1381473"/>
              <a:chExt cx="2507831" cy="3724998"/>
            </a:xfrm>
          </p:grpSpPr>
          <p:sp>
            <p:nvSpPr>
              <p:cNvPr id="46" name="椭圆 45"/>
              <p:cNvSpPr/>
              <p:nvPr/>
            </p:nvSpPr>
            <p:spPr>
              <a:xfrm>
                <a:off x="6146929" y="1940286"/>
                <a:ext cx="2276072" cy="2607372"/>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031049" y="1381473"/>
                <a:ext cx="2507831" cy="3724998"/>
              </a:xfrm>
              <a:prstGeom prst="rect">
                <a:avLst/>
              </a:prstGeom>
            </p:spPr>
          </p:pic>
        </p:grpSp>
      </p:grpSp>
      <p:grpSp>
        <p:nvGrpSpPr>
          <p:cNvPr id="60" name="组合 59"/>
          <p:cNvGrpSpPr/>
          <p:nvPr/>
        </p:nvGrpSpPr>
        <p:grpSpPr>
          <a:xfrm>
            <a:off x="407533" y="562624"/>
            <a:ext cx="3328251" cy="576000"/>
            <a:chOff x="349477" y="620680"/>
            <a:chExt cx="33282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平衡与步行训练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407670" y="1264285"/>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二、步行训练</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721995" y="1998449"/>
            <a:ext cx="10753656" cy="3823865"/>
            <a:chOff x="444305" y="1485715"/>
            <a:chExt cx="8176714" cy="3823956"/>
          </a:xfrm>
        </p:grpSpPr>
        <p:grpSp>
          <p:nvGrpSpPr>
            <p:cNvPr id="48" name="组合 47"/>
            <p:cNvGrpSpPr/>
            <p:nvPr/>
          </p:nvGrpSpPr>
          <p:grpSpPr>
            <a:xfrm>
              <a:off x="444305" y="1485715"/>
              <a:ext cx="5409172" cy="3564974"/>
              <a:chOff x="444305" y="1662246"/>
              <a:chExt cx="5409172" cy="3564974"/>
            </a:xfrm>
          </p:grpSpPr>
          <p:sp>
            <p:nvSpPr>
              <p:cNvPr id="9" name="文本框 8"/>
              <p:cNvSpPr txBox="1"/>
              <p:nvPr/>
            </p:nvSpPr>
            <p:spPr>
              <a:xfrm>
                <a:off x="444305" y="1662246"/>
                <a:ext cx="3320921" cy="40260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rPr>
                  <a:t>（四）心理疏导</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705034" y="3576816"/>
                <a:ext cx="5148442" cy="1650404"/>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家庭成员及陪护人员</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：帮助老年人迅速适应离退休后的生活；指导老年人培养良好的生活习惯；造尊老、敬老、爱老的良好氛围；分发挥社会支持系统的作用</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1" name="文本框 10"/>
              <p:cNvSpPr txBox="1"/>
              <p:nvPr/>
            </p:nvSpPr>
            <p:spPr>
              <a:xfrm>
                <a:off x="704552" y="2199469"/>
                <a:ext cx="5148925" cy="147450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治疗手段</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：包括药物治疗和非药物治疗。放松训练、认知行为训练、丰富环境治疗及音乐治疗、神经调控等多种康复手段</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6113188" y="1584673"/>
              <a:ext cx="2507831" cy="3724998"/>
              <a:chOff x="6031049" y="1381473"/>
              <a:chExt cx="2507831" cy="3724998"/>
            </a:xfrm>
          </p:grpSpPr>
          <p:sp>
            <p:nvSpPr>
              <p:cNvPr id="46" name="椭圆 45"/>
              <p:cNvSpPr/>
              <p:nvPr/>
            </p:nvSpPr>
            <p:spPr>
              <a:xfrm>
                <a:off x="6146929" y="1940286"/>
                <a:ext cx="2276072" cy="2607372"/>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031049" y="1381473"/>
                <a:ext cx="2507831" cy="3724998"/>
              </a:xfrm>
              <a:prstGeom prst="rect">
                <a:avLst/>
              </a:prstGeom>
            </p:spPr>
          </p:pic>
        </p:grpSp>
      </p:grpSp>
      <p:grpSp>
        <p:nvGrpSpPr>
          <p:cNvPr id="60" name="组合 59"/>
          <p:cNvGrpSpPr/>
          <p:nvPr/>
        </p:nvGrpSpPr>
        <p:grpSpPr>
          <a:xfrm>
            <a:off x="407533" y="562624"/>
            <a:ext cx="3328251" cy="576000"/>
            <a:chOff x="349477" y="620680"/>
            <a:chExt cx="33282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平衡与步行训练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407670" y="1264285"/>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二、步行训练</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721995" y="1998449"/>
            <a:ext cx="10753656" cy="3823865"/>
            <a:chOff x="444305" y="1485715"/>
            <a:chExt cx="8176714" cy="3823956"/>
          </a:xfrm>
        </p:grpSpPr>
        <p:grpSp>
          <p:nvGrpSpPr>
            <p:cNvPr id="48" name="组合 47"/>
            <p:cNvGrpSpPr/>
            <p:nvPr/>
          </p:nvGrpSpPr>
          <p:grpSpPr>
            <a:xfrm>
              <a:off x="444305" y="1485715"/>
              <a:ext cx="5409172" cy="3564974"/>
              <a:chOff x="444305" y="1662246"/>
              <a:chExt cx="5409172" cy="3564974"/>
            </a:xfrm>
          </p:grpSpPr>
          <p:sp>
            <p:nvSpPr>
              <p:cNvPr id="9" name="文本框 8"/>
              <p:cNvSpPr txBox="1"/>
              <p:nvPr/>
            </p:nvSpPr>
            <p:spPr>
              <a:xfrm>
                <a:off x="444305" y="1662246"/>
                <a:ext cx="3320921" cy="40260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rPr>
                  <a:t>（五）环境改造</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705034" y="3576816"/>
                <a:ext cx="5148442" cy="1650404"/>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社区环境改造</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）设置无障碍通道；（</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）设置轮椅坡道；</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）设置无障碍出入口；（</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）设置无障碍门；（</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）设置扶手；</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6</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）设置缘石坡道</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1" name="文本框 10"/>
              <p:cNvSpPr txBox="1"/>
              <p:nvPr/>
            </p:nvSpPr>
            <p:spPr>
              <a:xfrm>
                <a:off x="704552" y="2199469"/>
                <a:ext cx="5148925" cy="147450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居家环境改造</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）光线；（</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）陈设；（</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）颜色；</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）门、走道和地板；（</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）卫生间；</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6</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）在走道、斜坡、卫生间等处安装扶手</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6113188" y="1584673"/>
              <a:ext cx="2507831" cy="3724998"/>
              <a:chOff x="6031049" y="1381473"/>
              <a:chExt cx="2507831" cy="3724998"/>
            </a:xfrm>
          </p:grpSpPr>
          <p:sp>
            <p:nvSpPr>
              <p:cNvPr id="46" name="椭圆 45"/>
              <p:cNvSpPr/>
              <p:nvPr/>
            </p:nvSpPr>
            <p:spPr>
              <a:xfrm>
                <a:off x="6146929" y="1940286"/>
                <a:ext cx="2276072" cy="2607372"/>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031049" y="1381473"/>
                <a:ext cx="2507831" cy="3724998"/>
              </a:xfrm>
              <a:prstGeom prst="rect">
                <a:avLst/>
              </a:prstGeom>
            </p:spPr>
          </p:pic>
        </p:grpSp>
      </p:grpSp>
      <p:grpSp>
        <p:nvGrpSpPr>
          <p:cNvPr id="60" name="组合 59"/>
          <p:cNvGrpSpPr/>
          <p:nvPr/>
        </p:nvGrpSpPr>
        <p:grpSpPr>
          <a:xfrm>
            <a:off x="407533" y="562624"/>
            <a:ext cx="3328251" cy="576000"/>
            <a:chOff x="349477" y="620680"/>
            <a:chExt cx="33282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平衡与步行训练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407670" y="1264285"/>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二、步行训练</a:t>
            </a:r>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721995" y="1877799"/>
            <a:ext cx="11123225" cy="4039869"/>
            <a:chOff x="444305" y="1365062"/>
            <a:chExt cx="8457722" cy="4039965"/>
          </a:xfrm>
        </p:grpSpPr>
        <p:grpSp>
          <p:nvGrpSpPr>
            <p:cNvPr id="48" name="组合 47"/>
            <p:cNvGrpSpPr/>
            <p:nvPr/>
          </p:nvGrpSpPr>
          <p:grpSpPr>
            <a:xfrm>
              <a:off x="444305" y="1365062"/>
              <a:ext cx="6726821" cy="4039965"/>
              <a:chOff x="444305" y="1541593"/>
              <a:chExt cx="6726821" cy="4039965"/>
            </a:xfrm>
          </p:grpSpPr>
          <p:sp>
            <p:nvSpPr>
              <p:cNvPr id="9" name="文本框 8"/>
              <p:cNvSpPr txBox="1"/>
              <p:nvPr/>
            </p:nvSpPr>
            <p:spPr>
              <a:xfrm>
                <a:off x="444305" y="1541593"/>
                <a:ext cx="6726821" cy="40260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rPr>
                  <a:t>（六）家属照护：</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保证老年人的安全，规避二次损伤，关注负荷强度和动作质量</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0" name="文本框 9"/>
              <p:cNvSpPr txBox="1"/>
              <p:nvPr/>
            </p:nvSpPr>
            <p:spPr>
              <a:xfrm>
                <a:off x="643232" y="3931154"/>
                <a:ext cx="5522154" cy="1650404"/>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搀扶式辅助行走</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照护者站在老年人常用手的另一侧，如果老年人偏瘫，则站在患侧的后方，将一只手放在老年人患侧的腋下，或用手托住患侧手臂，另一只手支撑并扶住老年人的腰部，视线看向行进方向，先迈患侧腿，再迈健侧腿，然后两脚对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1" name="文本框 10"/>
              <p:cNvSpPr txBox="1"/>
              <p:nvPr/>
            </p:nvSpPr>
            <p:spPr>
              <a:xfrm>
                <a:off x="590603" y="2064846"/>
                <a:ext cx="5522637" cy="1866309"/>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引导式辅助行走</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照护者与老年人面对面站立，双脚自然分开、对齐，轻轻用双手托住老年人的双肘，配合老年人的速度；老年人双手扶在照护者的小臂上。照护者一侧脚往后退一小步，老年人同侧脚跟着迈进一小步，照护者收回另一侧的脚，两脚平行，老年人另一侧的脚跟着迈一小步，两脚平行。</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6229068" y="1584673"/>
              <a:ext cx="2672959" cy="3724998"/>
              <a:chOff x="6146929" y="1381473"/>
              <a:chExt cx="2672959" cy="3724998"/>
            </a:xfrm>
          </p:grpSpPr>
          <p:sp>
            <p:nvSpPr>
              <p:cNvPr id="46" name="椭圆 45"/>
              <p:cNvSpPr/>
              <p:nvPr/>
            </p:nvSpPr>
            <p:spPr>
              <a:xfrm>
                <a:off x="6146929" y="1940286"/>
                <a:ext cx="2276072" cy="2607372"/>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12057" y="1381473"/>
                <a:ext cx="2507831" cy="3724998"/>
              </a:xfrm>
              <a:prstGeom prst="rect">
                <a:avLst/>
              </a:prstGeom>
            </p:spPr>
          </p:pic>
        </p:grpSp>
      </p:grpSp>
      <p:grpSp>
        <p:nvGrpSpPr>
          <p:cNvPr id="60" name="组合 59"/>
          <p:cNvGrpSpPr/>
          <p:nvPr/>
        </p:nvGrpSpPr>
        <p:grpSpPr>
          <a:xfrm>
            <a:off x="407533" y="562624"/>
            <a:ext cx="3328251" cy="576000"/>
            <a:chOff x="349477" y="620680"/>
            <a:chExt cx="33282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平衡与步行训练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407670" y="1264285"/>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二、步行训练</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721995" y="1877799"/>
            <a:ext cx="11123225" cy="4369434"/>
            <a:chOff x="444305" y="1365062"/>
            <a:chExt cx="8457722" cy="4369538"/>
          </a:xfrm>
        </p:grpSpPr>
        <p:grpSp>
          <p:nvGrpSpPr>
            <p:cNvPr id="48" name="组合 47"/>
            <p:cNvGrpSpPr/>
            <p:nvPr/>
          </p:nvGrpSpPr>
          <p:grpSpPr>
            <a:xfrm>
              <a:off x="444305" y="1365062"/>
              <a:ext cx="6726821" cy="4369538"/>
              <a:chOff x="444305" y="1541593"/>
              <a:chExt cx="6726821" cy="4369538"/>
            </a:xfrm>
          </p:grpSpPr>
          <p:sp>
            <p:nvSpPr>
              <p:cNvPr id="9" name="文本框 8"/>
              <p:cNvSpPr txBox="1"/>
              <p:nvPr/>
            </p:nvSpPr>
            <p:spPr>
              <a:xfrm>
                <a:off x="444305" y="1541593"/>
                <a:ext cx="6726821" cy="40260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sym typeface="+mn-lt"/>
                  </a:rPr>
                  <a:t>（一）心肺功能下降的老年人步行训练</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1" name="文本框 10"/>
              <p:cNvSpPr txBox="1"/>
              <p:nvPr/>
            </p:nvSpPr>
            <p:spPr>
              <a:xfrm>
                <a:off x="590603" y="2064845"/>
                <a:ext cx="5522637" cy="3846286"/>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冠心病老年人的行走训练</a:t>
                </a:r>
                <a:endPar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）运动方式。大肌群运动，如步行、慢跑、骑车等有氧耐力训练及力所能及的日常生活活动。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）运动强度。个体化运动强度。根据心肺运动试验，或用比安静心率高</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20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次</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分的心率作为靶心率，自觉有点累作为用力程度标准。</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）运动持续时间。结合运动强度、健康状况及体力适应情况而定。</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）运动频率。推荐运动频率为每周</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次。</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）运动过量，应立即停止运动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6</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）只在感觉良好时运动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6229068" y="1584673"/>
              <a:ext cx="2672959" cy="3724998"/>
              <a:chOff x="6146929" y="1381473"/>
              <a:chExt cx="2672959" cy="3724998"/>
            </a:xfrm>
          </p:grpSpPr>
          <p:sp>
            <p:nvSpPr>
              <p:cNvPr id="46" name="椭圆 45"/>
              <p:cNvSpPr/>
              <p:nvPr/>
            </p:nvSpPr>
            <p:spPr>
              <a:xfrm>
                <a:off x="6146929" y="1940286"/>
                <a:ext cx="2276072" cy="2607372"/>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12057" y="1381473"/>
                <a:ext cx="2507831" cy="3724998"/>
              </a:xfrm>
              <a:prstGeom prst="rect">
                <a:avLst/>
              </a:prstGeom>
            </p:spPr>
          </p:pic>
        </p:grpSp>
      </p:grpSp>
      <p:grpSp>
        <p:nvGrpSpPr>
          <p:cNvPr id="60" name="组合 59"/>
          <p:cNvGrpSpPr/>
          <p:nvPr/>
        </p:nvGrpSpPr>
        <p:grpSpPr>
          <a:xfrm>
            <a:off x="407533" y="562624"/>
            <a:ext cx="3328251" cy="576000"/>
            <a:chOff x="349477" y="620680"/>
            <a:chExt cx="33282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平衡与步行训练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407670" y="1264285"/>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三、特殊人群的步行训练</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721995" y="1877799"/>
            <a:ext cx="11123225" cy="4106544"/>
            <a:chOff x="444305" y="1365062"/>
            <a:chExt cx="8457722" cy="4106642"/>
          </a:xfrm>
        </p:grpSpPr>
        <p:grpSp>
          <p:nvGrpSpPr>
            <p:cNvPr id="48" name="组合 47"/>
            <p:cNvGrpSpPr/>
            <p:nvPr/>
          </p:nvGrpSpPr>
          <p:grpSpPr>
            <a:xfrm>
              <a:off x="444305" y="1365062"/>
              <a:ext cx="6726821" cy="4106642"/>
              <a:chOff x="444305" y="1541593"/>
              <a:chExt cx="6726821" cy="4106642"/>
            </a:xfrm>
          </p:grpSpPr>
          <p:sp>
            <p:nvSpPr>
              <p:cNvPr id="9" name="文本框 8"/>
              <p:cNvSpPr txBox="1"/>
              <p:nvPr/>
            </p:nvSpPr>
            <p:spPr>
              <a:xfrm>
                <a:off x="444305" y="1541593"/>
                <a:ext cx="6726821" cy="40260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sym typeface="+mn-lt"/>
                  </a:rPr>
                  <a:t>（一）心肺功能下降的老年人步行训练</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1" name="文本框 10"/>
              <p:cNvSpPr txBox="1"/>
              <p:nvPr/>
            </p:nvSpPr>
            <p:spPr>
              <a:xfrm>
                <a:off x="590603" y="2064845"/>
                <a:ext cx="5522637" cy="358339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肺部疾病老年人的行走训练</a:t>
                </a:r>
                <a:endPar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）运动方式。采用连续训练或间断训练</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）运动强度。根据老年人的病情、年龄、心肺功能状况、运动习惯及要达到的康复目标制订</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）运动持续时间。初期的运动时间可以稍短，如</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10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分钟左右，以后逐渐延长，两周左右调整至</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30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分钟。</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）运动频率。每周</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次。训练计划应该持续至少</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6</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8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）注意测量血氧饱和度</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6229068" y="1584673"/>
              <a:ext cx="2672959" cy="3724998"/>
              <a:chOff x="6146929" y="1381473"/>
              <a:chExt cx="2672959" cy="3724998"/>
            </a:xfrm>
          </p:grpSpPr>
          <p:sp>
            <p:nvSpPr>
              <p:cNvPr id="46" name="椭圆 45"/>
              <p:cNvSpPr/>
              <p:nvPr/>
            </p:nvSpPr>
            <p:spPr>
              <a:xfrm>
                <a:off x="6146929" y="1940286"/>
                <a:ext cx="2276072" cy="2607372"/>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12057" y="1381473"/>
                <a:ext cx="2507831" cy="3724998"/>
              </a:xfrm>
              <a:prstGeom prst="rect">
                <a:avLst/>
              </a:prstGeom>
            </p:spPr>
          </p:pic>
        </p:grpSp>
      </p:grpSp>
      <p:grpSp>
        <p:nvGrpSpPr>
          <p:cNvPr id="60" name="组合 59"/>
          <p:cNvGrpSpPr/>
          <p:nvPr/>
        </p:nvGrpSpPr>
        <p:grpSpPr>
          <a:xfrm>
            <a:off x="407533" y="562624"/>
            <a:ext cx="3328251" cy="576000"/>
            <a:chOff x="349477" y="620680"/>
            <a:chExt cx="33282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平衡与步行训练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407670" y="1264285"/>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三、特殊人群的步行训练</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721995" y="1877799"/>
            <a:ext cx="11123225" cy="4106544"/>
            <a:chOff x="444305" y="1365062"/>
            <a:chExt cx="8457722" cy="4106642"/>
          </a:xfrm>
        </p:grpSpPr>
        <p:grpSp>
          <p:nvGrpSpPr>
            <p:cNvPr id="48" name="组合 47"/>
            <p:cNvGrpSpPr/>
            <p:nvPr/>
          </p:nvGrpSpPr>
          <p:grpSpPr>
            <a:xfrm>
              <a:off x="444305" y="1365062"/>
              <a:ext cx="6726821" cy="4106642"/>
              <a:chOff x="444305" y="1541593"/>
              <a:chExt cx="6726821" cy="4106642"/>
            </a:xfrm>
          </p:grpSpPr>
          <p:sp>
            <p:nvSpPr>
              <p:cNvPr id="9" name="文本框 8"/>
              <p:cNvSpPr txBox="1"/>
              <p:nvPr/>
            </p:nvSpPr>
            <p:spPr>
              <a:xfrm>
                <a:off x="444305" y="1541593"/>
                <a:ext cx="6726821" cy="40260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sym typeface="+mn-lt"/>
                  </a:rPr>
                  <a:t>（二）脑卒中后老年人的步行训练</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1" name="文本框 10"/>
              <p:cNvSpPr txBox="1"/>
              <p:nvPr/>
            </p:nvSpPr>
            <p:spPr>
              <a:xfrm>
                <a:off x="590603" y="2064845"/>
                <a:ext cx="5522637" cy="358339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脑卒中后多呈偏瘫步态</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）调整肌张力异常</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）站立位训练</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）站立位动态平衡训练</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）下肢分离运动训练</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）介助步行</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6</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）实用性步行训练</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7</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）使用辅助具</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6229068" y="1584673"/>
              <a:ext cx="2672959" cy="3724998"/>
              <a:chOff x="6146929" y="1381473"/>
              <a:chExt cx="2672959" cy="3724998"/>
            </a:xfrm>
          </p:grpSpPr>
          <p:sp>
            <p:nvSpPr>
              <p:cNvPr id="46" name="椭圆 45"/>
              <p:cNvSpPr/>
              <p:nvPr/>
            </p:nvSpPr>
            <p:spPr>
              <a:xfrm>
                <a:off x="6146929" y="1940286"/>
                <a:ext cx="2276072" cy="2607372"/>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12057" y="1381473"/>
                <a:ext cx="2507831" cy="3724998"/>
              </a:xfrm>
              <a:prstGeom prst="rect">
                <a:avLst/>
              </a:prstGeom>
            </p:spPr>
          </p:pic>
        </p:grpSp>
      </p:grpSp>
      <p:grpSp>
        <p:nvGrpSpPr>
          <p:cNvPr id="60" name="组合 59"/>
          <p:cNvGrpSpPr/>
          <p:nvPr/>
        </p:nvGrpSpPr>
        <p:grpSpPr>
          <a:xfrm>
            <a:off x="407533" y="562624"/>
            <a:ext cx="3328251" cy="576000"/>
            <a:chOff x="349477" y="620680"/>
            <a:chExt cx="33282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平衡与步行训练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407670" y="1264285"/>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三、特殊人群的步行训练</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721995" y="1877799"/>
            <a:ext cx="11123225" cy="4106544"/>
            <a:chOff x="444305" y="1365062"/>
            <a:chExt cx="8457722" cy="4106642"/>
          </a:xfrm>
        </p:grpSpPr>
        <p:grpSp>
          <p:nvGrpSpPr>
            <p:cNvPr id="48" name="组合 47"/>
            <p:cNvGrpSpPr/>
            <p:nvPr/>
          </p:nvGrpSpPr>
          <p:grpSpPr>
            <a:xfrm>
              <a:off x="444305" y="1365062"/>
              <a:ext cx="6726821" cy="4106642"/>
              <a:chOff x="444305" y="1541593"/>
              <a:chExt cx="6726821" cy="4106642"/>
            </a:xfrm>
          </p:grpSpPr>
          <p:sp>
            <p:nvSpPr>
              <p:cNvPr id="9" name="文本框 8"/>
              <p:cNvSpPr txBox="1"/>
              <p:nvPr/>
            </p:nvSpPr>
            <p:spPr>
              <a:xfrm>
                <a:off x="444305" y="1541593"/>
                <a:ext cx="6726821" cy="40260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sym typeface="+mn-lt"/>
                  </a:rPr>
                  <a:t>（三）帕金森病老年人的步行训练</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1" name="文本框 10"/>
              <p:cNvSpPr txBox="1"/>
              <p:nvPr/>
            </p:nvSpPr>
            <p:spPr>
              <a:xfrm>
                <a:off x="590603" y="2064845"/>
                <a:ext cx="5522637" cy="358339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行走时多呈</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慌张步态</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endPar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）平衡和步态训练：训练重点是加快启动速度，增大步幅，保证躯</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endPar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干与上肢协调摆动</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）其他步行训练：下肢步行机器人、减重步行系统等</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）运动跑台训练</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）舞蹈</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）太极拳</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6229068" y="1584673"/>
              <a:ext cx="2672959" cy="3724998"/>
              <a:chOff x="6146929" y="1381473"/>
              <a:chExt cx="2672959" cy="3724998"/>
            </a:xfrm>
          </p:grpSpPr>
          <p:sp>
            <p:nvSpPr>
              <p:cNvPr id="46" name="椭圆 45"/>
              <p:cNvSpPr/>
              <p:nvPr/>
            </p:nvSpPr>
            <p:spPr>
              <a:xfrm>
                <a:off x="6146929" y="1940286"/>
                <a:ext cx="2276072" cy="2607372"/>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12057" y="1381473"/>
                <a:ext cx="2507831" cy="3724998"/>
              </a:xfrm>
              <a:prstGeom prst="rect">
                <a:avLst/>
              </a:prstGeom>
            </p:spPr>
          </p:pic>
        </p:grpSp>
      </p:grpSp>
      <p:grpSp>
        <p:nvGrpSpPr>
          <p:cNvPr id="60" name="组合 59"/>
          <p:cNvGrpSpPr/>
          <p:nvPr/>
        </p:nvGrpSpPr>
        <p:grpSpPr>
          <a:xfrm>
            <a:off x="407533" y="562624"/>
            <a:ext cx="3328251" cy="576000"/>
            <a:chOff x="349477" y="620680"/>
            <a:chExt cx="33282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26720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平衡与步行训练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407670" y="1264285"/>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三、特殊人群的步行训练</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76835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上下楼梯训练</a:t>
              </a:r>
              <a:endPar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10" name="文本框 28"/>
            <p:cNvSpPr txBox="1"/>
            <p:nvPr/>
          </p:nvSpPr>
          <p:spPr>
            <a:xfrm>
              <a:off x="6095999" y="2943040"/>
              <a:ext cx="5123543" cy="64516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2400" dirty="0">
                  <a:solidFill>
                    <a:schemeClr val="tx1">
                      <a:lumMod val="50000"/>
                      <a:lumOff val="50000"/>
                      <a:alpha val="80000"/>
                    </a:schemeClr>
                  </a:solidFill>
                  <a:latin typeface="MiSans Normal" panose="00000500000000000000" pitchFamily="2" charset="-122"/>
                  <a:ea typeface="MiSans Normal" panose="00000500000000000000" pitchFamily="2" charset="-122"/>
                </a:rPr>
                <a:t>准备及训练</a:t>
              </a:r>
              <a:endParaRPr lang="zh-CN" altLang="en-US" sz="1000" dirty="0">
                <a:solidFill>
                  <a:schemeClr val="tx1">
                    <a:lumMod val="50000"/>
                    <a:lumOff val="50000"/>
                    <a:alpha val="80000"/>
                  </a:schemeClr>
                </a:solidFill>
                <a:latin typeface="MiSans Normal" panose="00000500000000000000" pitchFamily="2" charset="-122"/>
                <a:ea typeface="MiSans Normal" panose="00000500000000000000" pitchFamily="2" charset="-122"/>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第四部分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11099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04</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1063625" y="2332356"/>
            <a:ext cx="10690790" cy="4074160"/>
            <a:chOff x="765389" y="2501001"/>
            <a:chExt cx="8128913" cy="4074256"/>
          </a:xfrm>
        </p:grpSpPr>
        <p:sp>
          <p:nvSpPr>
            <p:cNvPr id="10" name="文本框 9"/>
            <p:cNvSpPr txBox="1"/>
            <p:nvPr/>
          </p:nvSpPr>
          <p:spPr>
            <a:xfrm>
              <a:off x="765389" y="5892616"/>
              <a:ext cx="4737551" cy="682641"/>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800" dirty="0">
                  <a:solidFill>
                    <a:srgbClr val="417F54"/>
                  </a:solidFill>
                  <a:latin typeface="思源宋体 CN Heavy" panose="02020900000000000000" pitchFamily="18" charset="-122"/>
                  <a:ea typeface="思源宋体 CN Heavy" panose="02020900000000000000" pitchFamily="18" charset="-122"/>
                  <a:sym typeface="+mn-ea"/>
                </a:rPr>
                <a:t>情境思考：该老年人的行走评估与康复训练需要怎样进行？</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47" name="组合 46"/>
            <p:cNvGrpSpPr/>
            <p:nvPr/>
          </p:nvGrpSpPr>
          <p:grpSpPr>
            <a:xfrm>
              <a:off x="6386471" y="2501001"/>
              <a:ext cx="2507831" cy="3724998"/>
              <a:chOff x="6304332" y="2297801"/>
              <a:chExt cx="2507831" cy="3724998"/>
            </a:xfrm>
          </p:grpSpPr>
          <p:sp>
            <p:nvSpPr>
              <p:cNvPr id="46" name="椭圆 45"/>
              <p:cNvSpPr/>
              <p:nvPr/>
            </p:nvSpPr>
            <p:spPr>
              <a:xfrm>
                <a:off x="6304332" y="3082043"/>
                <a:ext cx="2276072" cy="2607372"/>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04332" y="2297801"/>
                <a:ext cx="2507831" cy="3724998"/>
              </a:xfrm>
              <a:prstGeom prst="rect">
                <a:avLst/>
              </a:prstGeom>
            </p:spPr>
          </p:pic>
        </p:grpSp>
      </p:grpSp>
      <p:sp>
        <p:nvSpPr>
          <p:cNvPr id="3" name="文本框 2"/>
          <p:cNvSpPr txBox="1"/>
          <p:nvPr/>
        </p:nvSpPr>
        <p:spPr>
          <a:xfrm>
            <a:off x="831850" y="1215390"/>
            <a:ext cx="7524115" cy="4392295"/>
          </a:xfrm>
          <a:prstGeom prst="rect">
            <a:avLst/>
          </a:prstGeom>
          <a:noFill/>
        </p:spPr>
        <p:txBody>
          <a:bodyPr wrap="square" rtlCol="0">
            <a:noAutofit/>
          </a:bodyPr>
          <a:p>
            <a:pPr>
              <a:lnSpc>
                <a:spcPct val="120000"/>
              </a:lnSpc>
            </a:pPr>
            <a:r>
              <a:rPr lang="en-US" altLang="zh-CN" dirty="0">
                <a:solidFill>
                  <a:srgbClr val="417F54"/>
                </a:solidFill>
                <a:latin typeface="思源宋体 CN Heavy" panose="02020900000000000000" pitchFamily="18" charset="-122"/>
                <a:ea typeface="思源宋体 CN Heavy" panose="02020900000000000000" pitchFamily="18" charset="-122"/>
              </a:rPr>
              <a:t>       </a:t>
            </a:r>
            <a:r>
              <a:rPr lang="zh-CN" altLang="en-US" dirty="0">
                <a:solidFill>
                  <a:srgbClr val="417F54"/>
                </a:solidFill>
                <a:latin typeface="思源宋体 CN Heavy" panose="02020900000000000000" pitchFamily="18" charset="-122"/>
                <a:ea typeface="思源宋体 CN Heavy" panose="02020900000000000000" pitchFamily="18" charset="-122"/>
              </a:rPr>
              <a:t>女性，78 岁，脑梗死导致右侧偏瘫，认知功能下降，听理解可完成一步指令，可完成独立坐位，可在 1 人少量帮助下完成床椅转移，行走需辅助，行走时患侧负重时间短。</a:t>
            </a:r>
            <a:endParaRPr lang="zh-CN" altLang="en-US" dirty="0">
              <a:solidFill>
                <a:srgbClr val="417F54"/>
              </a:solidFill>
              <a:latin typeface="思源宋体 CN Heavy" panose="02020900000000000000" pitchFamily="18" charset="-122"/>
              <a:ea typeface="思源宋体 CN Heavy" panose="02020900000000000000" pitchFamily="18" charset="-122"/>
            </a:endParaRPr>
          </a:p>
          <a:p>
            <a:pPr>
              <a:lnSpc>
                <a:spcPct val="120000"/>
              </a:lnSpc>
            </a:pPr>
            <a:r>
              <a:rPr lang="zh-CN" altLang="en-US" dirty="0">
                <a:solidFill>
                  <a:srgbClr val="417F54"/>
                </a:solidFill>
                <a:latin typeface="思源宋体 CN Heavy" panose="02020900000000000000" pitchFamily="18" charset="-122"/>
                <a:ea typeface="思源宋体 CN Heavy" panose="02020900000000000000" pitchFamily="18" charset="-122"/>
              </a:rPr>
              <a:t> </a:t>
            </a:r>
            <a:r>
              <a:rPr lang="en-US" altLang="zh-CN" dirty="0">
                <a:solidFill>
                  <a:srgbClr val="417F54"/>
                </a:solidFill>
                <a:latin typeface="思源宋体 CN Heavy" panose="02020900000000000000" pitchFamily="18" charset="-122"/>
                <a:ea typeface="思源宋体 CN Heavy" panose="02020900000000000000" pitchFamily="18" charset="-122"/>
              </a:rPr>
              <a:t>     </a:t>
            </a:r>
            <a:r>
              <a:rPr lang="zh-CN" altLang="en-US" dirty="0">
                <a:solidFill>
                  <a:srgbClr val="417F54"/>
                </a:solidFill>
                <a:latin typeface="思源宋体 CN Heavy" panose="02020900000000000000" pitchFamily="18" charset="-122"/>
                <a:ea typeface="思源宋体 CN Heavy" panose="02020900000000000000" pitchFamily="18" charset="-122"/>
              </a:rPr>
              <a:t>查体：可按指令完成动作，左侧肢体活动大致正常，右上肢布氏分期Ⅲ期，屈伸共同活动基本充分，右手布氏分期Ⅳ期，可完成抓握，肌力 4 级，右下肢布氏分期Ⅳ期，坐位平衡三级，立位平衡二级，左侧指鼻试验、跟—膝—胫试验稳准，右侧速度减慢，闭目难立征（Romberg 征）阴性。</a:t>
            </a:r>
            <a:endParaRPr lang="zh-CN" altLang="en-US" dirty="0">
              <a:solidFill>
                <a:srgbClr val="417F54"/>
              </a:solidFill>
              <a:latin typeface="思源宋体 CN Heavy" panose="02020900000000000000" pitchFamily="18" charset="-122"/>
              <a:ea typeface="思源宋体 CN Heavy" panose="02020900000000000000" pitchFamily="18" charset="-122"/>
            </a:endParaRPr>
          </a:p>
          <a:p>
            <a:pPr>
              <a:lnSpc>
                <a:spcPct val="120000"/>
              </a:lnSpc>
            </a:pPr>
            <a:r>
              <a:rPr lang="zh-CN" altLang="en-US" dirty="0">
                <a:solidFill>
                  <a:srgbClr val="417F54"/>
                </a:solidFill>
                <a:latin typeface="思源宋体 CN Heavy" panose="02020900000000000000" pitchFamily="18" charset="-122"/>
                <a:ea typeface="思源宋体 CN Heavy" panose="02020900000000000000" pitchFamily="18" charset="-122"/>
              </a:rPr>
              <a:t> </a:t>
            </a:r>
            <a:r>
              <a:rPr lang="en-US" altLang="zh-CN" dirty="0">
                <a:solidFill>
                  <a:srgbClr val="417F54"/>
                </a:solidFill>
                <a:latin typeface="思源宋体 CN Heavy" panose="02020900000000000000" pitchFamily="18" charset="-122"/>
                <a:ea typeface="思源宋体 CN Heavy" panose="02020900000000000000" pitchFamily="18" charset="-122"/>
              </a:rPr>
              <a:t>     </a:t>
            </a:r>
            <a:r>
              <a:rPr lang="zh-CN" altLang="en-US" dirty="0">
                <a:solidFill>
                  <a:srgbClr val="417F54"/>
                </a:solidFill>
                <a:latin typeface="思源宋体 CN Heavy" panose="02020900000000000000" pitchFamily="18" charset="-122"/>
                <a:ea typeface="思源宋体 CN Heavy" panose="02020900000000000000" pitchFamily="18" charset="-122"/>
              </a:rPr>
              <a:t>既往史：既往有高血压、糖尿病、冠心病、高血脂等病史，发病前可独立行走，否认外伤史及手术史。</a:t>
            </a:r>
            <a:endParaRPr lang="zh-CN" altLang="en-US" dirty="0">
              <a:solidFill>
                <a:srgbClr val="417F54"/>
              </a:solidFill>
              <a:latin typeface="思源宋体 CN Heavy" panose="02020900000000000000" pitchFamily="18" charset="-122"/>
              <a:ea typeface="思源宋体 CN Heavy" panose="02020900000000000000" pitchFamily="18" charset="-122"/>
            </a:endParaRPr>
          </a:p>
          <a:p>
            <a:pPr>
              <a:lnSpc>
                <a:spcPct val="120000"/>
              </a:lnSpc>
            </a:pPr>
            <a:r>
              <a:rPr lang="en-US" altLang="zh-CN" dirty="0">
                <a:solidFill>
                  <a:srgbClr val="417F54"/>
                </a:solidFill>
                <a:latin typeface="思源宋体 CN Heavy" panose="02020900000000000000" pitchFamily="18" charset="-122"/>
                <a:ea typeface="思源宋体 CN Heavy" panose="02020900000000000000" pitchFamily="18" charset="-122"/>
              </a:rPr>
              <a:t>      </a:t>
            </a:r>
            <a:r>
              <a:rPr lang="zh-CN" altLang="en-US" dirty="0">
                <a:solidFill>
                  <a:srgbClr val="417F54"/>
                </a:solidFill>
                <a:latin typeface="思源宋体 CN Heavy" panose="02020900000000000000" pitchFamily="18" charset="-122"/>
                <a:ea typeface="思源宋体 CN Heavy" panose="02020900000000000000" pitchFamily="18" charset="-122"/>
              </a:rPr>
              <a:t>评估：生命体征平稳，改良巴氏指数评估为 39 分，Morse 跌倒风险评估为 90 分，Fugl-Meyer 平衡评估为 7 分，Holden 步行功能分级为 1 级，MMSE 简易智能精神状态检查不配合。</a:t>
            </a:r>
            <a:endParaRPr lang="zh-CN" altLang="en-US"/>
          </a:p>
          <a:p>
            <a:endParaRPr lang="zh-CN" altLang="en-US"/>
          </a:p>
        </p:txBody>
      </p:sp>
      <p:sp>
        <p:nvSpPr>
          <p:cNvPr id="12" name="图形 203"/>
          <p:cNvSpPr/>
          <p:nvPr/>
        </p:nvSpPr>
        <p:spPr>
          <a:xfrm>
            <a:off x="1199515" y="548371"/>
            <a:ext cx="2008657" cy="550814"/>
          </a:xfrm>
          <a:prstGeom prst="roundRect">
            <a:avLst>
              <a:gd name="adj" fmla="val 50000"/>
            </a:avLst>
          </a:prstGeom>
          <a:solidFill>
            <a:srgbClr val="C00000"/>
          </a:solidFill>
        </p:spPr>
        <p:style>
          <a:lnRef idx="0">
            <a:srgbClr val="FFFFFF"/>
          </a:lnRef>
          <a:fillRef idx="3">
            <a:schemeClr val="accent2"/>
          </a:fillRef>
          <a:effectRef idx="0">
            <a:srgbClr val="FFFFFF"/>
          </a:effectRef>
          <a:fontRef idx="minor">
            <a:schemeClr val="lt1"/>
          </a:fontRef>
        </p:style>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199515" y="577531"/>
            <a:ext cx="2008657"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案例</a:t>
            </a:r>
            <a:endParaRPr kumimoji="0" lang="zh-CN" altLang="en-US" sz="2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732790" y="1680210"/>
            <a:ext cx="8279130" cy="2625724"/>
            <a:chOff x="733053" y="1948268"/>
            <a:chExt cx="6965754" cy="2625665"/>
          </a:xfrm>
        </p:grpSpPr>
        <p:sp>
          <p:nvSpPr>
            <p:cNvPr id="52" name="圆角矩形 17"/>
            <p:cNvSpPr/>
            <p:nvPr/>
          </p:nvSpPr>
          <p:spPr>
            <a:xfrm>
              <a:off x="733053" y="2080345"/>
              <a:ext cx="820632" cy="611491"/>
            </a:xfrm>
            <a:prstGeom prst="roundRect">
              <a:avLst>
                <a:gd name="adj" fmla="val 50000"/>
              </a:avLst>
            </a:prstGeom>
            <a:solidFill>
              <a:srgbClr val="417F54"/>
            </a:solidFill>
            <a:ln w="9525">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01</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54" name="文本框 53"/>
            <p:cNvSpPr txBox="1"/>
            <p:nvPr/>
          </p:nvSpPr>
          <p:spPr>
            <a:xfrm>
              <a:off x="1728924" y="1948268"/>
              <a:ext cx="5969883" cy="8756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800">
                  <a:sym typeface="+mn-lt"/>
                </a:rPr>
                <a:t>综合评估</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对全身情况（精神状态、饮食、二便、睡眠等）、局部情况（肌力、肢体活动度等）、特殊情况（平衡能力、视力、血压等）等进行评估</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58" name="圆角矩形 17"/>
            <p:cNvSpPr/>
            <p:nvPr/>
          </p:nvSpPr>
          <p:spPr>
            <a:xfrm>
              <a:off x="733053" y="3076638"/>
              <a:ext cx="820632" cy="611491"/>
            </a:xfrm>
            <a:prstGeom prst="roundRect">
              <a:avLst>
                <a:gd name="adj" fmla="val 50000"/>
              </a:avLst>
            </a:prstGeom>
            <a:solidFill>
              <a:srgbClr val="9E3537"/>
            </a:solidFill>
            <a:ln w="9525">
              <a:noFill/>
            </a:ln>
            <a:effectLst>
              <a:outerShdw blurRad="127000" dist="127000" dir="2700000" algn="ctr" rotWithShape="0">
                <a:srgbClr val="9E353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02</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59" name="文本框 58"/>
            <p:cNvSpPr txBox="1"/>
            <p:nvPr/>
          </p:nvSpPr>
          <p:spPr>
            <a:xfrm>
              <a:off x="1728924" y="3183950"/>
              <a:ext cx="5271064" cy="506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800">
                  <a:sym typeface="+mn-lt"/>
                </a:rPr>
                <a:t>楼梯选择</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：直线形，踏步，扶手</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62" name="圆角矩形 17"/>
            <p:cNvSpPr/>
            <p:nvPr/>
          </p:nvSpPr>
          <p:spPr>
            <a:xfrm>
              <a:off x="733053" y="3962442"/>
              <a:ext cx="820632" cy="611491"/>
            </a:xfrm>
            <a:prstGeom prst="roundRect">
              <a:avLst>
                <a:gd name="adj" fmla="val 50000"/>
              </a:avLst>
            </a:prstGeom>
            <a:solidFill>
              <a:srgbClr val="417F54"/>
            </a:solidFill>
            <a:ln w="9525">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03</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63" name="文本框 62"/>
            <p:cNvSpPr txBox="1"/>
            <p:nvPr/>
          </p:nvSpPr>
          <p:spPr>
            <a:xfrm>
              <a:off x="1728924" y="3962443"/>
              <a:ext cx="5271064" cy="506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800">
                  <a:sym typeface="+mn-lt"/>
                </a:rPr>
                <a:t>家庭改造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：设置楼梯用扶手</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sp>
        <p:nvSpPr>
          <p:cNvPr id="2" name="文本框 1"/>
          <p:cNvSpPr txBox="1"/>
          <p:nvPr/>
        </p:nvSpPr>
        <p:spPr>
          <a:xfrm>
            <a:off x="802005" y="1177925"/>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一、上下楼梯训练前的准备</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endParaRPr>
          </a:p>
        </p:txBody>
      </p:sp>
      <p:sp>
        <p:nvSpPr>
          <p:cNvPr id="6" name="圆角矩形 17"/>
          <p:cNvSpPr/>
          <p:nvPr/>
        </p:nvSpPr>
        <p:spPr>
          <a:xfrm>
            <a:off x="732790" y="4590415"/>
            <a:ext cx="975360" cy="611505"/>
          </a:xfrm>
          <a:prstGeom prst="roundRect">
            <a:avLst>
              <a:gd name="adj" fmla="val 50000"/>
            </a:avLst>
          </a:prstGeom>
          <a:solidFill>
            <a:srgbClr val="9E3537"/>
          </a:solidFill>
          <a:ln w="9525">
            <a:noFill/>
          </a:ln>
          <a:effectLst>
            <a:outerShdw blurRad="127000" dist="127000" dir="2700000" algn="ctr" rotWithShape="0">
              <a:srgbClr val="9E353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04</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7" name="文本框 6"/>
          <p:cNvSpPr txBox="1"/>
          <p:nvPr/>
        </p:nvSpPr>
        <p:spPr>
          <a:xfrm>
            <a:off x="1916430" y="4548505"/>
            <a:ext cx="6264910" cy="506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800">
                <a:sym typeface="+mn-lt"/>
              </a:rPr>
              <a:t>环境</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：无障碍，温湿度，光线，报警装置</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70" name="组合 69"/>
          <p:cNvGrpSpPr/>
          <p:nvPr/>
        </p:nvGrpSpPr>
        <p:grpSpPr>
          <a:xfrm>
            <a:off x="500243" y="428004"/>
            <a:ext cx="2972651" cy="576000"/>
            <a:chOff x="349477" y="620680"/>
            <a:chExt cx="2972651" cy="576000"/>
          </a:xfrm>
        </p:grpSpPr>
        <p:sp>
          <p:nvSpPr>
            <p:cNvPr id="71" name="矩形: 圆角 7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4</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72" name="矩形 71"/>
            <p:cNvSpPr/>
            <p:nvPr/>
          </p:nvSpPr>
          <p:spPr>
            <a:xfrm>
              <a:off x="1005648" y="647070"/>
              <a:ext cx="2316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上下楼梯训练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3" name="圆角矩形 17"/>
          <p:cNvSpPr/>
          <p:nvPr/>
        </p:nvSpPr>
        <p:spPr>
          <a:xfrm>
            <a:off x="732790" y="5394959"/>
            <a:ext cx="975360" cy="611505"/>
          </a:xfrm>
          <a:prstGeom prst="roundRect">
            <a:avLst>
              <a:gd name="adj" fmla="val 50000"/>
            </a:avLst>
          </a:prstGeom>
          <a:solidFill>
            <a:srgbClr val="417F54"/>
          </a:solidFill>
          <a:ln w="9525">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05</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1916430" y="5402580"/>
            <a:ext cx="4064000" cy="368300"/>
          </a:xfrm>
          <a:prstGeom prst="rect">
            <a:avLst/>
          </a:prstGeom>
          <a:noFill/>
        </p:spPr>
        <p:txBody>
          <a:bodyPr wrap="square" rtlCol="0">
            <a:spAutoFit/>
          </a:bodyPr>
          <a:p>
            <a:r>
              <a:rPr lang="zh-CN" altLang="en-US"/>
              <a:t>陪同照护</a:t>
            </a: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a:spLocks noGrp="1" noRot="1" noMove="1" noResize="1" noEditPoints="1" noAdjustHandles="1" noChangeArrowheads="1" noChangeShapeType="1"/>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01484" y="1311955"/>
            <a:ext cx="3368325" cy="5003274"/>
          </a:xfrm>
          <a:prstGeom prst="rect">
            <a:avLst/>
          </a:prstGeom>
        </p:spPr>
      </p:pic>
      <p:grpSp>
        <p:nvGrpSpPr>
          <p:cNvPr id="53" name="组合 52"/>
          <p:cNvGrpSpPr/>
          <p:nvPr>
            <p:custDataLst>
              <p:tags r:id="rId2"/>
            </p:custDataLst>
          </p:nvPr>
        </p:nvGrpSpPr>
        <p:grpSpPr>
          <a:xfrm>
            <a:off x="622217" y="3124200"/>
            <a:ext cx="7367905" cy="1529261"/>
            <a:chOff x="622108" y="1665243"/>
            <a:chExt cx="7367694" cy="2100648"/>
          </a:xfrm>
        </p:grpSpPr>
        <p:sp>
          <p:nvSpPr>
            <p:cNvPr id="26" name="矩形: 圆角 25"/>
            <p:cNvSpPr/>
            <p:nvPr>
              <p:custDataLst>
                <p:tags r:id="rId3"/>
              </p:custDataLst>
            </p:nvPr>
          </p:nvSpPr>
          <p:spPr>
            <a:xfrm>
              <a:off x="622108" y="1665243"/>
              <a:ext cx="7367694" cy="2100400"/>
            </a:xfrm>
            <a:prstGeom prst="roundRect">
              <a:avLst>
                <a:gd name="adj" fmla="val 9100"/>
              </a:avLst>
            </a:prstGeom>
            <a:solidFill>
              <a:schemeClr val="bg1"/>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n-ea"/>
                <a:sym typeface="+mn-lt"/>
              </a:endParaRPr>
            </a:p>
          </p:txBody>
        </p:sp>
        <p:grpSp>
          <p:nvGrpSpPr>
            <p:cNvPr id="27" name="组合 26"/>
            <p:cNvGrpSpPr/>
            <p:nvPr/>
          </p:nvGrpSpPr>
          <p:grpSpPr>
            <a:xfrm>
              <a:off x="622108" y="1766673"/>
              <a:ext cx="7272447" cy="1999218"/>
              <a:chOff x="684521" y="1884584"/>
              <a:chExt cx="7272447" cy="1999218"/>
            </a:xfrm>
          </p:grpSpPr>
          <p:sp>
            <p:nvSpPr>
              <p:cNvPr id="28" name="圆角矩形 5"/>
              <p:cNvSpPr/>
              <p:nvPr>
                <p:custDataLst>
                  <p:tags r:id="rId4"/>
                </p:custDataLst>
              </p:nvPr>
            </p:nvSpPr>
            <p:spPr>
              <a:xfrm>
                <a:off x="684521" y="1884584"/>
                <a:ext cx="2099250" cy="424790"/>
              </a:xfrm>
              <a:prstGeom prst="roundRect">
                <a:avLst>
                  <a:gd name="adj" fmla="val 50000"/>
                </a:avLst>
              </a:prstGeom>
              <a:solidFill>
                <a:srgbClr val="417F54"/>
              </a:solidFill>
              <a:ln w="12700">
                <a:noFill/>
              </a:ln>
              <a:effectLst>
                <a:outerShdw blurRad="127000" dist="127000" dir="2700000" algn="ctr"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rPr>
                  <a:t>上楼梯方法</a:t>
                </a:r>
                <a:endPar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29" name="矩形 28"/>
              <p:cNvSpPr/>
              <p:nvPr>
                <p:custDataLst>
                  <p:tags r:id="rId5"/>
                </p:custDataLst>
              </p:nvPr>
            </p:nvSpPr>
            <p:spPr>
              <a:xfrm>
                <a:off x="802628" y="2264889"/>
                <a:ext cx="7154340" cy="1618913"/>
              </a:xfrm>
              <a:prstGeom prst="rect">
                <a:avLst/>
              </a:prstGeom>
            </p:spPr>
            <p:txBody>
              <a:bodyPr wrap="square">
                <a:no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先将重心转移到患侧，抬健侧脚上一级台阶，将重心转移到健侧，当重心充分前移到健侧腿上时患侧腿屈曲上同一级台阶。照护者站在老年人患侧后方（一手轻托患侧前臂，另一手抓紧腰带）进行保护。</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50" name="组合 49"/>
          <p:cNvGrpSpPr/>
          <p:nvPr/>
        </p:nvGrpSpPr>
        <p:grpSpPr>
          <a:xfrm>
            <a:off x="407533" y="562624"/>
            <a:ext cx="2972651" cy="576000"/>
            <a:chOff x="349477" y="620680"/>
            <a:chExt cx="2972651" cy="576000"/>
          </a:xfrm>
        </p:grpSpPr>
        <p:sp>
          <p:nvSpPr>
            <p:cNvPr id="51" name="矩形: 圆角 5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4</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52" name="矩形 51"/>
            <p:cNvSpPr/>
            <p:nvPr/>
          </p:nvSpPr>
          <p:spPr>
            <a:xfrm>
              <a:off x="1005648" y="647070"/>
              <a:ext cx="2316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上下楼梯训练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grpSp>
        <p:nvGrpSpPr>
          <p:cNvPr id="54" name="组合 53"/>
          <p:cNvGrpSpPr/>
          <p:nvPr>
            <p:custDataLst>
              <p:tags r:id="rId6"/>
            </p:custDataLst>
          </p:nvPr>
        </p:nvGrpSpPr>
        <p:grpSpPr>
          <a:xfrm>
            <a:off x="622300" y="4759960"/>
            <a:ext cx="7367905" cy="1799590"/>
            <a:chOff x="622108" y="1665243"/>
            <a:chExt cx="7367694" cy="2303689"/>
          </a:xfrm>
        </p:grpSpPr>
        <p:sp>
          <p:nvSpPr>
            <p:cNvPr id="55" name="矩形: 圆角 54"/>
            <p:cNvSpPr/>
            <p:nvPr>
              <p:custDataLst>
                <p:tags r:id="rId7"/>
              </p:custDataLst>
            </p:nvPr>
          </p:nvSpPr>
          <p:spPr>
            <a:xfrm>
              <a:off x="622108" y="1665243"/>
              <a:ext cx="7367694" cy="2303689"/>
            </a:xfrm>
            <a:prstGeom prst="roundRect">
              <a:avLst>
                <a:gd name="adj" fmla="val 9100"/>
              </a:avLst>
            </a:prstGeom>
            <a:solidFill>
              <a:schemeClr val="bg1"/>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n-ea"/>
                <a:sym typeface="+mn-lt"/>
              </a:endParaRPr>
            </a:p>
          </p:txBody>
        </p:sp>
        <p:grpSp>
          <p:nvGrpSpPr>
            <p:cNvPr id="56" name="组合 55"/>
            <p:cNvGrpSpPr/>
            <p:nvPr/>
          </p:nvGrpSpPr>
          <p:grpSpPr>
            <a:xfrm>
              <a:off x="622108" y="1755362"/>
              <a:ext cx="7272447" cy="1971818"/>
              <a:chOff x="684521" y="1873273"/>
              <a:chExt cx="7272447" cy="1971818"/>
            </a:xfrm>
          </p:grpSpPr>
          <p:sp>
            <p:nvSpPr>
              <p:cNvPr id="57" name="圆角矩形 5"/>
              <p:cNvSpPr/>
              <p:nvPr>
                <p:custDataLst>
                  <p:tags r:id="rId8"/>
                </p:custDataLst>
              </p:nvPr>
            </p:nvSpPr>
            <p:spPr>
              <a:xfrm>
                <a:off x="684521" y="1873273"/>
                <a:ext cx="2156398" cy="425947"/>
              </a:xfrm>
              <a:prstGeom prst="roundRect">
                <a:avLst>
                  <a:gd name="adj" fmla="val 50000"/>
                </a:avLst>
              </a:prstGeom>
              <a:solidFill>
                <a:srgbClr val="9E3537"/>
              </a:solidFill>
              <a:ln w="12700">
                <a:noFill/>
              </a:ln>
              <a:effectLst>
                <a:outerShdw blurRad="127000" dist="127000" dir="2700000" algn="ctr"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rPr>
                  <a:t>下楼梯方法</a:t>
                </a:r>
                <a:endPar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58" name="矩形 57"/>
              <p:cNvSpPr/>
              <p:nvPr>
                <p:custDataLst>
                  <p:tags r:id="rId9"/>
                </p:custDataLst>
              </p:nvPr>
            </p:nvSpPr>
            <p:spPr>
              <a:xfrm>
                <a:off x="802628" y="2197777"/>
                <a:ext cx="7154340" cy="1647314"/>
              </a:xfrm>
              <a:prstGeom prst="rect">
                <a:avLst/>
              </a:prstGeom>
            </p:spPr>
            <p:txBody>
              <a:bodyPr wrap="square">
                <a:no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先让老年人轻扶扶手，将重心转移至健侧，先下患侧（注意其患侧下肢不能内收），患侧足放稳后将重心转移至患侧，然后健侧腿迈下同一台阶。照护者站在老年人患侧前方（一手轻托患侧前臂，一手抓紧腰带）进行保护。</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sp>
        <p:nvSpPr>
          <p:cNvPr id="2" name="文本框 1"/>
          <p:cNvSpPr txBox="1"/>
          <p:nvPr/>
        </p:nvSpPr>
        <p:spPr>
          <a:xfrm>
            <a:off x="983615" y="1331595"/>
            <a:ext cx="5240655"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二、脑卒中老年人上下楼梯训练</a:t>
            </a:r>
            <a:endParaRPr lang="zh-CN" altLang="en-US"/>
          </a:p>
        </p:txBody>
      </p:sp>
      <p:sp>
        <p:nvSpPr>
          <p:cNvPr id="5" name="矩形: 圆角 25"/>
          <p:cNvSpPr/>
          <p:nvPr>
            <p:custDataLst>
              <p:tags r:id="rId10"/>
            </p:custDataLst>
          </p:nvPr>
        </p:nvSpPr>
        <p:spPr>
          <a:xfrm>
            <a:off x="622300" y="1898650"/>
            <a:ext cx="7367905" cy="1118870"/>
          </a:xfrm>
          <a:prstGeom prst="roundRect">
            <a:avLst>
              <a:gd name="adj" fmla="val 9100"/>
            </a:avLst>
          </a:prstGeom>
          <a:solidFill>
            <a:schemeClr val="bg1"/>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algn="l">
              <a:buFont typeface="+mj-lt"/>
              <a:buAutoNum type="arabicPeriod"/>
            </a:pPr>
            <a:r>
              <a:rPr lang="zh-CN" altLang="en-US">
                <a:solidFill>
                  <a:schemeClr val="tx1"/>
                </a:solidFill>
                <a:latin typeface="MiSans Normal" panose="00000500000000000000" pitchFamily="2" charset="-122"/>
                <a:ea typeface="MiSans Normal" panose="00000500000000000000" pitchFamily="2" charset="-122"/>
                <a:cs typeface="+mn-ea"/>
                <a:sym typeface="+mn-lt"/>
              </a:rPr>
              <a:t>先从平地跨越障碍，到上下一级台阶，最后上下楼梯训练。</a:t>
            </a:r>
            <a:endParaRPr lang="zh-CN" altLang="en-US">
              <a:solidFill>
                <a:schemeClr val="tx1"/>
              </a:solidFill>
              <a:latin typeface="MiSans Normal" panose="00000500000000000000" pitchFamily="2" charset="-122"/>
              <a:ea typeface="MiSans Normal" panose="00000500000000000000" pitchFamily="2" charset="-122"/>
              <a:cs typeface="+mn-ea"/>
              <a:sym typeface="+mn-lt"/>
            </a:endParaRPr>
          </a:p>
          <a:p>
            <a:pPr marL="342900" indent="-342900" algn="l">
              <a:buFont typeface="+mj-lt"/>
              <a:buAutoNum type="arabicPeriod"/>
            </a:pPr>
            <a:r>
              <a:rPr lang="zh-CN" altLang="en-US">
                <a:solidFill>
                  <a:schemeClr val="tx1"/>
                </a:solidFill>
                <a:latin typeface="MiSans Normal" panose="00000500000000000000" pitchFamily="2" charset="-122"/>
                <a:ea typeface="MiSans Normal" panose="00000500000000000000" pitchFamily="2" charset="-122"/>
                <a:cs typeface="+mn-ea"/>
                <a:sym typeface="+mn-lt"/>
              </a:rPr>
              <a:t>原则是上楼梯时健侧先上，下楼梯时患侧先下。</a:t>
            </a:r>
            <a:endParaRPr lang="zh-CN" altLang="en-US">
              <a:solidFill>
                <a:schemeClr val="tx1"/>
              </a:solidFill>
              <a:latin typeface="MiSans Normal" panose="00000500000000000000" pitchFamily="2" charset="-122"/>
              <a:ea typeface="MiSans Normal" panose="00000500000000000000" pitchFamily="2" charset="-122"/>
              <a:cs typeface="+mn-ea"/>
              <a:sym typeface="+mn-l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a:spLocks noGrp="1" noRot="1" noMove="1" noResize="1" noEditPoints="1" noAdjustHandles="1" noChangeArrowheads="1" noChangeShapeType="1"/>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01484" y="1311955"/>
            <a:ext cx="3368325" cy="5003274"/>
          </a:xfrm>
          <a:prstGeom prst="rect">
            <a:avLst/>
          </a:prstGeom>
        </p:spPr>
      </p:pic>
      <p:grpSp>
        <p:nvGrpSpPr>
          <p:cNvPr id="53" name="组合 52"/>
          <p:cNvGrpSpPr/>
          <p:nvPr>
            <p:custDataLst>
              <p:tags r:id="rId2"/>
            </p:custDataLst>
          </p:nvPr>
        </p:nvGrpSpPr>
        <p:grpSpPr>
          <a:xfrm>
            <a:off x="622217" y="3012440"/>
            <a:ext cx="7367905" cy="1281430"/>
            <a:chOff x="622108" y="1665243"/>
            <a:chExt cx="7367694" cy="1760218"/>
          </a:xfrm>
        </p:grpSpPr>
        <p:sp>
          <p:nvSpPr>
            <p:cNvPr id="26" name="矩形: 圆角 25"/>
            <p:cNvSpPr/>
            <p:nvPr>
              <p:custDataLst>
                <p:tags r:id="rId3"/>
              </p:custDataLst>
            </p:nvPr>
          </p:nvSpPr>
          <p:spPr>
            <a:xfrm>
              <a:off x="622108" y="1665243"/>
              <a:ext cx="7367694" cy="1760218"/>
            </a:xfrm>
            <a:prstGeom prst="roundRect">
              <a:avLst>
                <a:gd name="adj" fmla="val 9100"/>
              </a:avLst>
            </a:prstGeom>
            <a:solidFill>
              <a:schemeClr val="bg1"/>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n-ea"/>
                <a:sym typeface="+mn-lt"/>
              </a:endParaRPr>
            </a:p>
          </p:txBody>
        </p:sp>
        <p:grpSp>
          <p:nvGrpSpPr>
            <p:cNvPr id="27" name="组合 26"/>
            <p:cNvGrpSpPr/>
            <p:nvPr/>
          </p:nvGrpSpPr>
          <p:grpSpPr>
            <a:xfrm>
              <a:off x="622108" y="1766673"/>
              <a:ext cx="7272447" cy="1500285"/>
              <a:chOff x="684521" y="1884584"/>
              <a:chExt cx="7272447" cy="1500285"/>
            </a:xfrm>
          </p:grpSpPr>
          <p:sp>
            <p:nvSpPr>
              <p:cNvPr id="28" name="圆角矩形 5"/>
              <p:cNvSpPr/>
              <p:nvPr>
                <p:custDataLst>
                  <p:tags r:id="rId4"/>
                </p:custDataLst>
              </p:nvPr>
            </p:nvSpPr>
            <p:spPr>
              <a:xfrm>
                <a:off x="684521" y="1884584"/>
                <a:ext cx="2099250" cy="424790"/>
              </a:xfrm>
              <a:prstGeom prst="roundRect">
                <a:avLst>
                  <a:gd name="adj" fmla="val 50000"/>
                </a:avLst>
              </a:prstGeom>
              <a:solidFill>
                <a:srgbClr val="417F54"/>
              </a:solidFill>
              <a:ln w="12700">
                <a:noFill/>
              </a:ln>
              <a:effectLst>
                <a:outerShdw blurRad="127000" dist="127000" dir="2700000" algn="ctr"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rPr>
                  <a:t>平地练习</a:t>
                </a:r>
                <a:endPar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29" name="矩形 28"/>
              <p:cNvSpPr/>
              <p:nvPr>
                <p:custDataLst>
                  <p:tags r:id="rId5"/>
                </p:custDataLst>
              </p:nvPr>
            </p:nvSpPr>
            <p:spPr>
              <a:xfrm>
                <a:off x="802628" y="2305013"/>
                <a:ext cx="7154340" cy="1079856"/>
              </a:xfrm>
              <a:prstGeom prst="rect">
                <a:avLst/>
              </a:prstGeom>
            </p:spPr>
            <p:txBody>
              <a:bodyPr wrap="square">
                <a:no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跨越障碍物，如纸盒等，包括前后向跨越和侧方跨越，练习屈髋、屈膝及前向和侧方迈步</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50" name="组合 49"/>
          <p:cNvGrpSpPr/>
          <p:nvPr/>
        </p:nvGrpSpPr>
        <p:grpSpPr>
          <a:xfrm>
            <a:off x="407533" y="562624"/>
            <a:ext cx="2972651" cy="576000"/>
            <a:chOff x="349477" y="620680"/>
            <a:chExt cx="2972651" cy="576000"/>
          </a:xfrm>
        </p:grpSpPr>
        <p:sp>
          <p:nvSpPr>
            <p:cNvPr id="51" name="矩形: 圆角 5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4</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52" name="矩形 51"/>
            <p:cNvSpPr/>
            <p:nvPr/>
          </p:nvSpPr>
          <p:spPr>
            <a:xfrm>
              <a:off x="1005648" y="647070"/>
              <a:ext cx="2316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上下楼梯训练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grpSp>
        <p:nvGrpSpPr>
          <p:cNvPr id="54" name="组合 53"/>
          <p:cNvGrpSpPr/>
          <p:nvPr>
            <p:custDataLst>
              <p:tags r:id="rId6"/>
            </p:custDataLst>
          </p:nvPr>
        </p:nvGrpSpPr>
        <p:grpSpPr>
          <a:xfrm>
            <a:off x="622300" y="4405630"/>
            <a:ext cx="7367905" cy="2202886"/>
            <a:chOff x="622108" y="1236636"/>
            <a:chExt cx="7367694" cy="2304194"/>
          </a:xfrm>
        </p:grpSpPr>
        <p:sp>
          <p:nvSpPr>
            <p:cNvPr id="55" name="矩形: 圆角 54"/>
            <p:cNvSpPr/>
            <p:nvPr>
              <p:custDataLst>
                <p:tags r:id="rId7"/>
              </p:custDataLst>
            </p:nvPr>
          </p:nvSpPr>
          <p:spPr>
            <a:xfrm>
              <a:off x="622108" y="1236636"/>
              <a:ext cx="7367694" cy="2303689"/>
            </a:xfrm>
            <a:prstGeom prst="roundRect">
              <a:avLst>
                <a:gd name="adj" fmla="val 9100"/>
              </a:avLst>
            </a:prstGeom>
            <a:solidFill>
              <a:schemeClr val="bg1"/>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n-ea"/>
                <a:sym typeface="+mn-lt"/>
              </a:endParaRPr>
            </a:p>
          </p:txBody>
        </p:sp>
        <p:grpSp>
          <p:nvGrpSpPr>
            <p:cNvPr id="56" name="组合 55"/>
            <p:cNvGrpSpPr/>
            <p:nvPr/>
          </p:nvGrpSpPr>
          <p:grpSpPr>
            <a:xfrm>
              <a:off x="622108" y="1244016"/>
              <a:ext cx="7272447" cy="2296814"/>
              <a:chOff x="684521" y="1361927"/>
              <a:chExt cx="7272447" cy="2296814"/>
            </a:xfrm>
          </p:grpSpPr>
          <p:sp>
            <p:nvSpPr>
              <p:cNvPr id="57" name="圆角矩形 5"/>
              <p:cNvSpPr/>
              <p:nvPr>
                <p:custDataLst>
                  <p:tags r:id="rId8"/>
                </p:custDataLst>
              </p:nvPr>
            </p:nvSpPr>
            <p:spPr>
              <a:xfrm>
                <a:off x="684521" y="1361927"/>
                <a:ext cx="2156398" cy="425947"/>
              </a:xfrm>
              <a:prstGeom prst="roundRect">
                <a:avLst>
                  <a:gd name="adj" fmla="val 50000"/>
                </a:avLst>
              </a:prstGeom>
              <a:solidFill>
                <a:srgbClr val="9E3537"/>
              </a:solidFill>
              <a:ln w="12700">
                <a:noFill/>
              </a:ln>
              <a:effectLst>
                <a:outerShdw blurRad="127000" dist="127000" dir="2700000" algn="ctr"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rPr>
                  <a:t>台阶练习</a:t>
                </a:r>
                <a:endPar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58" name="矩形 57"/>
              <p:cNvSpPr/>
              <p:nvPr>
                <p:custDataLst>
                  <p:tags r:id="rId9"/>
                </p:custDataLst>
              </p:nvPr>
            </p:nvSpPr>
            <p:spPr>
              <a:xfrm>
                <a:off x="802628" y="1662811"/>
                <a:ext cx="7154340" cy="1995930"/>
              </a:xfrm>
              <a:prstGeom prst="rect">
                <a:avLst/>
              </a:prstGeom>
            </p:spPr>
            <p:txBody>
              <a:bodyPr wrap="square">
                <a:noAutofit/>
              </a:body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一级台阶</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：前向及侧方迈步，嘱老年人取站立位，高抬腿（屈髋、屈膝、足背屈）向上迈一级台阶，再高抬腿迈回原处。</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多级台阶</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：增加节奏性听觉刺激，如听口令，当喊</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时，抬起一侧下肢上一级台阶，当喊</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时，抬起另一侧下肢再上一级台阶，如此循环直到台阶顶端。</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下台阶</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的时候以同样方式进行</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sp>
        <p:nvSpPr>
          <p:cNvPr id="2" name="文本框 1"/>
          <p:cNvSpPr txBox="1"/>
          <p:nvPr/>
        </p:nvSpPr>
        <p:spPr>
          <a:xfrm>
            <a:off x="983615" y="1257935"/>
            <a:ext cx="5240655"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三、帕金森病老年人上下楼梯训练</a:t>
            </a:r>
            <a:endParaRPr lang="zh-CN" altLang="en-US"/>
          </a:p>
        </p:txBody>
      </p:sp>
      <p:sp>
        <p:nvSpPr>
          <p:cNvPr id="5" name="矩形: 圆角 25"/>
          <p:cNvSpPr/>
          <p:nvPr>
            <p:custDataLst>
              <p:tags r:id="rId10"/>
            </p:custDataLst>
          </p:nvPr>
        </p:nvSpPr>
        <p:spPr>
          <a:xfrm>
            <a:off x="622300" y="1842770"/>
            <a:ext cx="7367905" cy="1118870"/>
          </a:xfrm>
          <a:prstGeom prst="roundRect">
            <a:avLst>
              <a:gd name="adj" fmla="val 9100"/>
            </a:avLst>
          </a:prstGeom>
          <a:solidFill>
            <a:schemeClr val="bg1"/>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algn="l">
              <a:buFont typeface="+mj-lt"/>
              <a:buAutoNum type="arabicPeriod"/>
            </a:pPr>
            <a:r>
              <a:rPr lang="zh-CN" altLang="en-US">
                <a:solidFill>
                  <a:schemeClr val="tx1"/>
                </a:solidFill>
                <a:latin typeface="MiSans Normal" panose="00000500000000000000" pitchFamily="2" charset="-122"/>
                <a:ea typeface="MiSans Normal" panose="00000500000000000000" pitchFamily="2" charset="-122"/>
                <a:cs typeface="+mn-ea"/>
                <a:sym typeface="+mn-lt"/>
              </a:rPr>
              <a:t>在药物起效期内及运动状态较好时进行训练。</a:t>
            </a:r>
            <a:endParaRPr lang="zh-CN" altLang="en-US">
              <a:solidFill>
                <a:schemeClr val="tx1"/>
              </a:solidFill>
              <a:latin typeface="MiSans Normal" panose="00000500000000000000" pitchFamily="2" charset="-122"/>
              <a:ea typeface="MiSans Normal" panose="00000500000000000000" pitchFamily="2" charset="-122"/>
              <a:cs typeface="+mn-ea"/>
              <a:sym typeface="+mn-lt"/>
            </a:endParaRPr>
          </a:p>
          <a:p>
            <a:pPr marL="342900" indent="-342900" algn="l">
              <a:buFont typeface="+mj-lt"/>
              <a:buAutoNum type="arabicPeriod"/>
            </a:pPr>
            <a:r>
              <a:rPr lang="zh-CN" altLang="en-US">
                <a:solidFill>
                  <a:schemeClr val="tx1"/>
                </a:solidFill>
                <a:latin typeface="MiSans Normal" panose="00000500000000000000" pitchFamily="2" charset="-122"/>
                <a:ea typeface="MiSans Normal" panose="00000500000000000000" pitchFamily="2" charset="-122"/>
                <a:cs typeface="+mn-ea"/>
                <a:sym typeface="+mn-lt"/>
              </a:rPr>
              <a:t>训练过程中应循序渐进，逐渐增加训练强度和难度</a:t>
            </a:r>
            <a:endParaRPr lang="zh-CN" altLang="en-US">
              <a:solidFill>
                <a:schemeClr val="tx1"/>
              </a:solidFill>
              <a:latin typeface="MiSans Normal" panose="00000500000000000000" pitchFamily="2" charset="-122"/>
              <a:ea typeface="MiSans Normal" panose="00000500000000000000" pitchFamily="2" charset="-122"/>
              <a:cs typeface="+mn-ea"/>
              <a:sym typeface="+mn-l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a:spLocks noGrp="1" noRot="1" noMove="1" noResize="1" noEditPoints="1" noAdjustHandles="1" noChangeArrowheads="1" noChangeShapeType="1"/>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01484" y="1311955"/>
            <a:ext cx="3368325" cy="5003274"/>
          </a:xfrm>
          <a:prstGeom prst="rect">
            <a:avLst/>
          </a:prstGeom>
        </p:spPr>
      </p:pic>
      <p:grpSp>
        <p:nvGrpSpPr>
          <p:cNvPr id="53" name="组合 52"/>
          <p:cNvGrpSpPr/>
          <p:nvPr>
            <p:custDataLst>
              <p:tags r:id="rId2"/>
            </p:custDataLst>
          </p:nvPr>
        </p:nvGrpSpPr>
        <p:grpSpPr>
          <a:xfrm>
            <a:off x="622300" y="1835566"/>
            <a:ext cx="7367905" cy="1967230"/>
            <a:chOff x="622108" y="1663473"/>
            <a:chExt cx="7367694" cy="1639554"/>
          </a:xfrm>
        </p:grpSpPr>
        <p:sp>
          <p:nvSpPr>
            <p:cNvPr id="26" name="矩形: 圆角 25"/>
            <p:cNvSpPr/>
            <p:nvPr>
              <p:custDataLst>
                <p:tags r:id="rId3"/>
              </p:custDataLst>
            </p:nvPr>
          </p:nvSpPr>
          <p:spPr>
            <a:xfrm>
              <a:off x="622108" y="1665061"/>
              <a:ext cx="7367694" cy="1637966"/>
            </a:xfrm>
            <a:prstGeom prst="roundRect">
              <a:avLst>
                <a:gd name="adj" fmla="val 9100"/>
              </a:avLst>
            </a:prstGeom>
            <a:solidFill>
              <a:schemeClr val="bg1"/>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n-ea"/>
                <a:sym typeface="+mn-lt"/>
              </a:endParaRPr>
            </a:p>
          </p:txBody>
        </p:sp>
        <p:grpSp>
          <p:nvGrpSpPr>
            <p:cNvPr id="27" name="组合 26"/>
            <p:cNvGrpSpPr/>
            <p:nvPr/>
          </p:nvGrpSpPr>
          <p:grpSpPr>
            <a:xfrm>
              <a:off x="622108" y="1663473"/>
              <a:ext cx="7154340" cy="1590335"/>
              <a:chOff x="684521" y="1781384"/>
              <a:chExt cx="7154340" cy="1590335"/>
            </a:xfrm>
          </p:grpSpPr>
          <p:sp>
            <p:nvSpPr>
              <p:cNvPr id="28" name="圆角矩形 5"/>
              <p:cNvSpPr/>
              <p:nvPr>
                <p:custDataLst>
                  <p:tags r:id="rId4"/>
                </p:custDataLst>
              </p:nvPr>
            </p:nvSpPr>
            <p:spPr>
              <a:xfrm>
                <a:off x="684521" y="1781384"/>
                <a:ext cx="2099250" cy="310658"/>
              </a:xfrm>
              <a:prstGeom prst="roundRect">
                <a:avLst>
                  <a:gd name="adj" fmla="val 50000"/>
                </a:avLst>
              </a:prstGeom>
              <a:solidFill>
                <a:srgbClr val="417F54"/>
              </a:solidFill>
              <a:ln w="12700">
                <a:noFill/>
              </a:ln>
              <a:effectLst>
                <a:outerShdw blurRad="127000" dist="127000" dir="2700000" algn="ctr"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rPr>
                  <a:t>单侧手杖</a:t>
                </a:r>
                <a:endPar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29" name="矩形 28"/>
              <p:cNvSpPr/>
              <p:nvPr>
                <p:custDataLst>
                  <p:tags r:id="rId5"/>
                </p:custDataLst>
              </p:nvPr>
            </p:nvSpPr>
            <p:spPr>
              <a:xfrm>
                <a:off x="684521" y="2092042"/>
                <a:ext cx="7154340" cy="1279677"/>
              </a:xfrm>
              <a:prstGeom prst="rect">
                <a:avLst/>
              </a:prstGeom>
            </p:spPr>
            <p:txBody>
              <a:bodyPr wrap="square">
                <a:noAutofit/>
              </a:body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上台阶</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：健侧手持手杖放在上一级台阶上，重心向患侧腿转移，健侧脚迈到上一级台阶上并伸直，患侧腿屈膝迈上台阶；</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下台阶</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：健侧手持手杖放在下一级台阶上，重心向健侧腿转移，患侧脚迈到下一级台阶上，然后重心向患侧腿转移，健侧脚迈下台阶。</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50" name="组合 49"/>
          <p:cNvGrpSpPr/>
          <p:nvPr/>
        </p:nvGrpSpPr>
        <p:grpSpPr>
          <a:xfrm>
            <a:off x="407533" y="562624"/>
            <a:ext cx="2972651" cy="576000"/>
            <a:chOff x="349477" y="620680"/>
            <a:chExt cx="2972651" cy="576000"/>
          </a:xfrm>
        </p:grpSpPr>
        <p:sp>
          <p:nvSpPr>
            <p:cNvPr id="51" name="矩形: 圆角 5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4</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52" name="矩形 51"/>
            <p:cNvSpPr/>
            <p:nvPr/>
          </p:nvSpPr>
          <p:spPr>
            <a:xfrm>
              <a:off x="1005648" y="647070"/>
              <a:ext cx="2316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上下楼梯训练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grpSp>
        <p:nvGrpSpPr>
          <p:cNvPr id="54" name="组合 53"/>
          <p:cNvGrpSpPr/>
          <p:nvPr>
            <p:custDataLst>
              <p:tags r:id="rId6"/>
            </p:custDataLst>
          </p:nvPr>
        </p:nvGrpSpPr>
        <p:grpSpPr>
          <a:xfrm>
            <a:off x="622300" y="3949700"/>
            <a:ext cx="7367905" cy="2202403"/>
            <a:chOff x="622108" y="1236636"/>
            <a:chExt cx="7367694" cy="2303689"/>
          </a:xfrm>
        </p:grpSpPr>
        <p:sp>
          <p:nvSpPr>
            <p:cNvPr id="55" name="矩形: 圆角 54"/>
            <p:cNvSpPr/>
            <p:nvPr>
              <p:custDataLst>
                <p:tags r:id="rId7"/>
              </p:custDataLst>
            </p:nvPr>
          </p:nvSpPr>
          <p:spPr>
            <a:xfrm>
              <a:off x="622108" y="1236636"/>
              <a:ext cx="7367694" cy="2303689"/>
            </a:xfrm>
            <a:prstGeom prst="roundRect">
              <a:avLst>
                <a:gd name="adj" fmla="val 9100"/>
              </a:avLst>
            </a:prstGeom>
            <a:solidFill>
              <a:schemeClr val="bg1"/>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n-ea"/>
                <a:sym typeface="+mn-lt"/>
              </a:endParaRPr>
            </a:p>
          </p:txBody>
        </p:sp>
        <p:grpSp>
          <p:nvGrpSpPr>
            <p:cNvPr id="56" name="组合 55"/>
            <p:cNvGrpSpPr/>
            <p:nvPr/>
          </p:nvGrpSpPr>
          <p:grpSpPr>
            <a:xfrm>
              <a:off x="622108" y="1244016"/>
              <a:ext cx="7272447" cy="2104859"/>
              <a:chOff x="684521" y="1361927"/>
              <a:chExt cx="7272447" cy="2104859"/>
            </a:xfrm>
          </p:grpSpPr>
          <p:sp>
            <p:nvSpPr>
              <p:cNvPr id="57" name="圆角矩形 5"/>
              <p:cNvSpPr/>
              <p:nvPr>
                <p:custDataLst>
                  <p:tags r:id="rId8"/>
                </p:custDataLst>
              </p:nvPr>
            </p:nvSpPr>
            <p:spPr>
              <a:xfrm>
                <a:off x="684521" y="1361927"/>
                <a:ext cx="2156398" cy="332101"/>
              </a:xfrm>
              <a:prstGeom prst="roundRect">
                <a:avLst>
                  <a:gd name="adj" fmla="val 50000"/>
                </a:avLst>
              </a:prstGeom>
              <a:solidFill>
                <a:srgbClr val="9E3537"/>
              </a:solidFill>
              <a:ln w="12700">
                <a:noFill/>
              </a:ln>
              <a:effectLst>
                <a:outerShdw blurRad="127000" dist="127000" dir="2700000" algn="ctr"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rPr>
                  <a:t>双侧拐杖</a:t>
                </a:r>
                <a:endParaRPr kumimoji="0" lang="zh-CN" altLang="en-US" sz="20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58" name="矩形 57"/>
              <p:cNvSpPr/>
              <p:nvPr>
                <p:custDataLst>
                  <p:tags r:id="rId9"/>
                </p:custDataLst>
              </p:nvPr>
            </p:nvSpPr>
            <p:spPr>
              <a:xfrm>
                <a:off x="802628" y="1662811"/>
                <a:ext cx="7154340" cy="1803975"/>
              </a:xfrm>
              <a:prstGeom prst="rect">
                <a:avLst/>
              </a:prstGeom>
            </p:spPr>
            <p:txBody>
              <a:bodyPr wrap="square">
                <a:noAutofit/>
              </a:body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上台阶：将身体靠近台阶，双臂用力撑住双拐，健侧下肢迈到上一级台阶上并用力伸直使身体稍向前倾，然后将患肢和双拐带到台阶上，并重复以上动作；下台阶：先把双拐平行放在下一级台阶上，将患侧下肢前移，双臂用力撑起拐杖，然后健侧下肢屈曲移到下一级台阶后呈站立位，并重复以上动作。</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sp>
        <p:nvSpPr>
          <p:cNvPr id="2" name="文本框 1"/>
          <p:cNvSpPr txBox="1"/>
          <p:nvPr/>
        </p:nvSpPr>
        <p:spPr>
          <a:xfrm>
            <a:off x="983615" y="1257935"/>
            <a:ext cx="5240655"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四、使用助行器</a:t>
            </a: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914400" y="1728470"/>
            <a:ext cx="10930870" cy="4255770"/>
            <a:chOff x="590603" y="1584038"/>
            <a:chExt cx="8311409" cy="3887563"/>
          </a:xfrm>
        </p:grpSpPr>
        <p:sp>
          <p:nvSpPr>
            <p:cNvPr id="11" name="文本框 10"/>
            <p:cNvSpPr txBox="1"/>
            <p:nvPr/>
          </p:nvSpPr>
          <p:spPr>
            <a:xfrm>
              <a:off x="590603" y="1584038"/>
              <a:ext cx="5522637" cy="3887563"/>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）在训练室，治疗师站于老年人背后保护，叮嘱老年人每一步都要全脚掌放于台阶上面。</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）在室外，由于很多楼梯只有一侧扶手，老年人可以在无扶手一侧用健侧手借助墙面或者随身携带的拐杖进行训练。</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）老年人的着装应适合运动，鞋要合脚、防滑，裤腿、鞋带的长度合理，避免绊倒。</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）行走时，要保持背部挺直，速度不宜过快，步幅要小于平时，助行器前移距离不要超过老年人行走约一步的距离。</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a:t>
              </a: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）掌握好训练时间和训练强度，以免引起过度疲乏、肌肉拉伤等。</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47" name="组合 46"/>
            <p:cNvGrpSpPr/>
            <p:nvPr/>
          </p:nvGrpSpPr>
          <p:grpSpPr>
            <a:xfrm>
              <a:off x="6229068" y="1890365"/>
              <a:ext cx="2672944" cy="3419454"/>
              <a:chOff x="6146929" y="1687165"/>
              <a:chExt cx="2672944" cy="3419454"/>
            </a:xfrm>
          </p:grpSpPr>
          <p:sp>
            <p:nvSpPr>
              <p:cNvPr id="46" name="椭圆 45"/>
              <p:cNvSpPr/>
              <p:nvPr/>
            </p:nvSpPr>
            <p:spPr>
              <a:xfrm>
                <a:off x="6146929" y="1940286"/>
                <a:ext cx="2276072" cy="2607372"/>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12057" y="1687165"/>
                <a:ext cx="2507816" cy="3419454"/>
              </a:xfrm>
              <a:prstGeom prst="rect">
                <a:avLst/>
              </a:prstGeom>
            </p:spPr>
          </p:pic>
        </p:grpSp>
      </p:grpSp>
      <p:sp>
        <p:nvSpPr>
          <p:cNvPr id="2" name="文本框 1"/>
          <p:cNvSpPr txBox="1"/>
          <p:nvPr/>
        </p:nvSpPr>
        <p:spPr>
          <a:xfrm>
            <a:off x="914400" y="1203325"/>
            <a:ext cx="4064000" cy="460375"/>
          </a:xfrm>
          <a:prstGeom prst="rect">
            <a:avLst/>
          </a:prstGeom>
          <a:noFill/>
        </p:spPr>
        <p:txBody>
          <a:bodyPr wrap="square" rtlCol="0">
            <a:spAutoFit/>
          </a:bodyPr>
          <a:p>
            <a:r>
              <a:rPr lang="zh-CN" altLang="en-US" sz="2400" dirty="0">
                <a:solidFill>
                  <a:srgbClr val="417F54"/>
                </a:solidFill>
                <a:latin typeface="思源宋体 CN Heavy" panose="02020900000000000000" pitchFamily="18" charset="-122"/>
                <a:ea typeface="思源宋体 CN Heavy" panose="02020900000000000000" pitchFamily="18" charset="-122"/>
                <a:cs typeface="+mn-ea"/>
              </a:rPr>
              <a:t>五、注意事项</a:t>
            </a:r>
            <a:endParaRPr lang="zh-CN" altLang="en-US"/>
          </a:p>
        </p:txBody>
      </p:sp>
      <p:grpSp>
        <p:nvGrpSpPr>
          <p:cNvPr id="50" name="组合 49"/>
          <p:cNvGrpSpPr/>
          <p:nvPr/>
        </p:nvGrpSpPr>
        <p:grpSpPr>
          <a:xfrm>
            <a:off x="407533" y="562624"/>
            <a:ext cx="2972651" cy="576000"/>
            <a:chOff x="349477" y="620680"/>
            <a:chExt cx="2972651" cy="576000"/>
          </a:xfrm>
        </p:grpSpPr>
        <p:sp>
          <p:nvSpPr>
            <p:cNvPr id="51" name="矩形: 圆角 5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4</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52" name="矩形 51"/>
            <p:cNvSpPr/>
            <p:nvPr/>
          </p:nvSpPr>
          <p:spPr>
            <a:xfrm>
              <a:off x="1005648" y="647070"/>
              <a:ext cx="2316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上下楼梯训练</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936626" y="1348106"/>
            <a:ext cx="10817789" cy="4709160"/>
            <a:chOff x="668823" y="1516728"/>
            <a:chExt cx="8225479" cy="4709271"/>
          </a:xfrm>
        </p:grpSpPr>
        <p:sp>
          <p:nvSpPr>
            <p:cNvPr id="10" name="文本框 9"/>
            <p:cNvSpPr txBox="1"/>
            <p:nvPr/>
          </p:nvSpPr>
          <p:spPr>
            <a:xfrm>
              <a:off x="668823" y="1516728"/>
              <a:ext cx="4737551" cy="682641"/>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a:sym typeface="+mn-ea"/>
                </a:rPr>
                <a:t>      </a:t>
              </a:r>
              <a:r>
                <a:rPr lang="zh-CN" altLang="en-US" dirty="0">
                  <a:solidFill>
                    <a:srgbClr val="417F54"/>
                  </a:solidFill>
                  <a:latin typeface="思源宋体 CN Heavy" panose="02020900000000000000" pitchFamily="18" charset="-122"/>
                  <a:ea typeface="思源宋体 CN Heavy" panose="02020900000000000000" pitchFamily="18" charset="-122"/>
                  <a:sym typeface="+mn-ea"/>
                </a:rPr>
                <a:t>该老年人的行走评估与康复训练需要怎样进行？</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47" name="组合 46"/>
            <p:cNvGrpSpPr/>
            <p:nvPr/>
          </p:nvGrpSpPr>
          <p:grpSpPr>
            <a:xfrm>
              <a:off x="6386471" y="2501001"/>
              <a:ext cx="2507831" cy="3724998"/>
              <a:chOff x="6304332" y="2297801"/>
              <a:chExt cx="2507831" cy="3724998"/>
            </a:xfrm>
          </p:grpSpPr>
          <p:sp>
            <p:nvSpPr>
              <p:cNvPr id="46" name="椭圆 45"/>
              <p:cNvSpPr/>
              <p:nvPr/>
            </p:nvSpPr>
            <p:spPr>
              <a:xfrm>
                <a:off x="6304332" y="3082043"/>
                <a:ext cx="2276072" cy="2607372"/>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04332" y="2297801"/>
                <a:ext cx="2507831" cy="3724998"/>
              </a:xfrm>
              <a:prstGeom prst="rect">
                <a:avLst/>
              </a:prstGeom>
            </p:spPr>
          </p:pic>
        </p:grpSp>
      </p:grpSp>
      <p:sp>
        <p:nvSpPr>
          <p:cNvPr id="3" name="文本框 2"/>
          <p:cNvSpPr txBox="1"/>
          <p:nvPr/>
        </p:nvSpPr>
        <p:spPr>
          <a:xfrm>
            <a:off x="1074420" y="2208530"/>
            <a:ext cx="6992620" cy="3399155"/>
          </a:xfrm>
          <a:prstGeom prst="rect">
            <a:avLst/>
          </a:prstGeom>
          <a:noFill/>
        </p:spPr>
        <p:txBody>
          <a:bodyPr wrap="square" rtlCol="0">
            <a:noAutofit/>
          </a:bodyPr>
          <a:p>
            <a:pPr>
              <a:lnSpc>
                <a:spcPct val="140000"/>
              </a:lnSpc>
            </a:pPr>
            <a:r>
              <a:rPr lang="en-US" altLang="zh-CN" dirty="0">
                <a:solidFill>
                  <a:srgbClr val="417F54"/>
                </a:solidFill>
                <a:latin typeface="思源宋体 CN Heavy" panose="02020900000000000000" pitchFamily="18" charset="-122"/>
                <a:ea typeface="思源宋体 CN Heavy" panose="02020900000000000000" pitchFamily="18" charset="-122"/>
              </a:rPr>
              <a:t>      </a:t>
            </a:r>
            <a:r>
              <a:rPr lang="zh-CN" altLang="en-US" dirty="0">
                <a:solidFill>
                  <a:srgbClr val="417F54"/>
                </a:solidFill>
                <a:latin typeface="思源宋体 CN Heavy" panose="02020900000000000000" pitchFamily="18" charset="-122"/>
                <a:ea typeface="思源宋体 CN Heavy" panose="02020900000000000000" pitchFamily="18" charset="-122"/>
              </a:rPr>
              <a:t>该老年人为脑卒中后，存在认知障碍、平衡障碍及步行功能障碍。评估方面：目前认知障碍筛查不能配合，Fugl-Meyer 平衡评估为 7 分，Holden 步行功能分级为 1 级，可进一步完善平衡功能定量评估，明确其静态及动态平衡功能情况。康复过程中，应进行脑卒中后平衡功能训练、协调性训练及步行训练，可使用助行器辅助进行步行及上下楼梯训练，提高日常生活能力。考虑老年人体力和耐力问题，应注意监测呼吸、心率等情况，避免劳累和摔倒。</a:t>
            </a:r>
            <a:endParaRPr lang="zh-CN" altLang="en-US" dirty="0">
              <a:solidFill>
                <a:srgbClr val="417F54"/>
              </a:solidFill>
              <a:latin typeface="思源宋体 CN Heavy" panose="02020900000000000000" pitchFamily="18" charset="-122"/>
              <a:ea typeface="思源宋体 CN Heavy" panose="02020900000000000000" pitchFamily="18" charset="-122"/>
            </a:endParaRPr>
          </a:p>
        </p:txBody>
      </p:sp>
      <p:sp>
        <p:nvSpPr>
          <p:cNvPr id="12" name="图形 203"/>
          <p:cNvSpPr/>
          <p:nvPr/>
        </p:nvSpPr>
        <p:spPr>
          <a:xfrm>
            <a:off x="1199515" y="548371"/>
            <a:ext cx="2008657" cy="550814"/>
          </a:xfrm>
          <a:prstGeom prst="roundRect">
            <a:avLst>
              <a:gd name="adj" fmla="val 50000"/>
            </a:avLst>
          </a:prstGeom>
          <a:solidFill>
            <a:srgbClr val="C00000"/>
          </a:solidFill>
        </p:spPr>
        <p:style>
          <a:lnRef idx="0">
            <a:srgbClr val="FFFFFF"/>
          </a:lnRef>
          <a:fillRef idx="3">
            <a:schemeClr val="accent2"/>
          </a:fillRef>
          <a:effectRef idx="0">
            <a:srgbClr val="FFFFFF"/>
          </a:effectRef>
          <a:fontRef idx="minor">
            <a:schemeClr val="lt1"/>
          </a:fontRef>
        </p:style>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199515" y="577531"/>
            <a:ext cx="2008657" cy="52197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案例分析</a:t>
            </a:r>
            <a:endParaRPr kumimoji="0" lang="zh-CN" altLang="en-US" sz="2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77215" y="708343"/>
            <a:ext cx="5080000" cy="521970"/>
          </a:xfrm>
          <a:prstGeom prst="rect">
            <a:avLst/>
          </a:prstGeom>
        </p:spPr>
        <p:txBody>
          <a:bodyPr>
            <a:spAutoFit/>
          </a:bodyPr>
          <a:p>
            <a:r>
              <a:rPr lang="zh-CN" altLang="en-US" sz="2800" b="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rPr>
              <a:t>课后练习</a:t>
            </a:r>
            <a:endParaRPr lang="zh-CN" altLang="en-US" sz="1600" b="0">
              <a:solidFill>
                <a:srgbClr val="231F20"/>
              </a:solidFill>
              <a:latin typeface="FZDBSK--GBK1-0"/>
              <a:ea typeface="FZDBSK--GBK1-0"/>
            </a:endParaRPr>
          </a:p>
        </p:txBody>
      </p:sp>
      <p:sp>
        <p:nvSpPr>
          <p:cNvPr id="3" name="文本框 2"/>
          <p:cNvSpPr txBox="1"/>
          <p:nvPr/>
        </p:nvSpPr>
        <p:spPr>
          <a:xfrm>
            <a:off x="1130935" y="1855470"/>
            <a:ext cx="5080000" cy="3376930"/>
          </a:xfrm>
          <a:prstGeom prst="rect">
            <a:avLst/>
          </a:prstGeom>
        </p:spPr>
        <p:txBody>
          <a:bodyPr>
            <a:noAutofit/>
          </a:bodyPr>
          <a:p>
            <a:pPr>
              <a:lnSpc>
                <a:spcPct val="150000"/>
              </a:lnSpc>
            </a:pPr>
            <a:r>
              <a:rPr lang="zh-CN" altLang="en-US" sz="2400" dirty="0">
                <a:solidFill>
                  <a:schemeClr val="tx1"/>
                </a:solidFill>
                <a:latin typeface="思源宋体 CN Heavy" panose="02020900000000000000" pitchFamily="18" charset="-122"/>
                <a:ea typeface="思源宋体 CN Heavy" panose="02020900000000000000" pitchFamily="18" charset="-122"/>
              </a:rPr>
              <a:t>1. 简述平衡功能三级法的内容。 </a:t>
            </a:r>
            <a:endParaRPr lang="zh-CN" altLang="en-US" sz="2400" dirty="0">
              <a:solidFill>
                <a:schemeClr val="tx1"/>
              </a:solidFill>
              <a:latin typeface="思源宋体 CN Heavy" panose="02020900000000000000" pitchFamily="18" charset="-122"/>
              <a:ea typeface="思源宋体 CN Heavy" panose="02020900000000000000" pitchFamily="18" charset="-122"/>
            </a:endParaRPr>
          </a:p>
          <a:p>
            <a:pPr>
              <a:lnSpc>
                <a:spcPct val="150000"/>
              </a:lnSpc>
            </a:pPr>
            <a:r>
              <a:rPr lang="zh-CN" altLang="en-US" sz="2400" dirty="0">
                <a:solidFill>
                  <a:schemeClr val="tx1"/>
                </a:solidFill>
                <a:latin typeface="思源宋体 CN Heavy" panose="02020900000000000000" pitchFamily="18" charset="-122"/>
                <a:ea typeface="思源宋体 CN Heavy" panose="02020900000000000000" pitchFamily="18" charset="-122"/>
              </a:rPr>
              <a:t>2. 列举步行能力评估的常用方法。</a:t>
            </a:r>
            <a:endParaRPr lang="zh-CN" altLang="en-US" sz="2400" dirty="0">
              <a:solidFill>
                <a:schemeClr val="tx1"/>
              </a:solidFill>
              <a:latin typeface="思源宋体 CN Heavy" panose="02020900000000000000" pitchFamily="18" charset="-122"/>
              <a:ea typeface="思源宋体 CN Heavy" panose="02020900000000000000" pitchFamily="18" charset="-122"/>
            </a:endParaRPr>
          </a:p>
          <a:p>
            <a:pPr>
              <a:lnSpc>
                <a:spcPct val="150000"/>
              </a:lnSpc>
            </a:pPr>
            <a:r>
              <a:rPr lang="zh-CN" altLang="en-US" sz="2400" dirty="0">
                <a:solidFill>
                  <a:schemeClr val="tx1"/>
                </a:solidFill>
                <a:latin typeface="思源宋体 CN Heavy" panose="02020900000000000000" pitchFamily="18" charset="-122"/>
                <a:ea typeface="思源宋体 CN Heavy" panose="02020900000000000000" pitchFamily="18" charset="-122"/>
              </a:rPr>
              <a:t>3. 简述老年人常用助行器的分类。</a:t>
            </a:r>
            <a:endParaRPr lang="zh-CN" altLang="en-US" sz="2400" dirty="0">
              <a:solidFill>
                <a:schemeClr val="tx1"/>
              </a:soli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grpSp>
        <p:nvGrpSpPr>
          <p:cNvPr id="9" name="组合 8"/>
          <p:cNvGrpSpPr/>
          <p:nvPr/>
        </p:nvGrpSpPr>
        <p:grpSpPr>
          <a:xfrm>
            <a:off x="2974182" y="1765633"/>
            <a:ext cx="7204075" cy="3211670"/>
            <a:chOff x="2974182" y="980138"/>
            <a:chExt cx="7204075" cy="3211670"/>
          </a:xfrm>
        </p:grpSpPr>
        <p:sp>
          <p:nvSpPr>
            <p:cNvPr id="10" name="文本框 22" descr="7b0a20202020227461726765744d6f64756c65223a202270726f636573734f6e6c696e65466f6e7473220a7d0a"/>
            <p:cNvSpPr txBox="1"/>
            <p:nvPr/>
          </p:nvSpPr>
          <p:spPr>
            <a:xfrm>
              <a:off x="2974182" y="980138"/>
              <a:ext cx="7204075" cy="178371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88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rPr>
                <a:t>谢谢观看！</a:t>
              </a:r>
              <a:endParaRPr kumimoji="0" lang="zh-CN" altLang="en-US" sz="88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endParaRPr>
            </a:p>
          </p:txBody>
        </p:sp>
        <p:grpSp>
          <p:nvGrpSpPr>
            <p:cNvPr id="11" name="组合 10"/>
            <p:cNvGrpSpPr/>
            <p:nvPr/>
          </p:nvGrpSpPr>
          <p:grpSpPr>
            <a:xfrm>
              <a:off x="4700303" y="3640952"/>
              <a:ext cx="2791394" cy="550856"/>
              <a:chOff x="4757642" y="4105193"/>
              <a:chExt cx="2621874" cy="550856"/>
            </a:xfrm>
          </p:grpSpPr>
          <p:sp>
            <p:nvSpPr>
              <p:cNvPr id="12" name="图形 203"/>
              <p:cNvSpPr/>
              <p:nvPr/>
            </p:nvSpPr>
            <p:spPr>
              <a:xfrm>
                <a:off x="4757642" y="4105193"/>
                <a:ext cx="2621874" cy="550856"/>
              </a:xfrm>
              <a:prstGeom prst="roundRect">
                <a:avLst>
                  <a:gd name="adj" fmla="val 50000"/>
                </a:avLst>
              </a:prstGeom>
              <a:solidFill>
                <a:srgbClr val="AC313F"/>
              </a:solidFill>
              <a:ln w="9525" cap="flat">
                <a:noFill/>
                <a:prstDash val="solid"/>
                <a:miter/>
              </a:ln>
              <a:effectLst>
                <a:outerShdw blurRad="127000" dist="127000" dir="2700000" algn="ctr" rotWithShape="0">
                  <a:srgbClr val="9E3537">
                    <a:alpha val="15000"/>
                  </a:srgbClr>
                </a:outerShdw>
              </a:effectLst>
            </p:spPr>
            <p:txBody>
              <a:bodyPr rtlCol="0" anchor="ctr"/>
              <a:lstStyle/>
              <a:p>
                <a:endParaRPr lang="zh-CN" altLang="en-US">
                  <a:solidFill>
                    <a:srgbClr val="D77061"/>
                  </a:solidFill>
                </a:endParaRPr>
              </a:p>
            </p:txBody>
          </p:sp>
          <p:sp>
            <p:nvSpPr>
              <p:cNvPr id="13" name="文本框 12"/>
              <p:cNvSpPr txBox="1"/>
              <p:nvPr/>
            </p:nvSpPr>
            <p:spPr>
              <a:xfrm>
                <a:off x="4757642" y="4195955"/>
                <a:ext cx="262187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北京出版社</a:t>
                </a:r>
                <a:endPar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5721350" y="2070735"/>
            <a:ext cx="6143625" cy="4017010"/>
            <a:chOff x="826162" y="2220960"/>
            <a:chExt cx="4667521" cy="3798570"/>
          </a:xfrm>
        </p:grpSpPr>
        <p:sp>
          <p:nvSpPr>
            <p:cNvPr id="48" name="圆角矩形 11"/>
            <p:cNvSpPr/>
            <p:nvPr>
              <p:custDataLst>
                <p:tags r:id="rId2"/>
              </p:custDataLst>
            </p:nvPr>
          </p:nvSpPr>
          <p:spPr>
            <a:xfrm>
              <a:off x="826162" y="2222230"/>
              <a:ext cx="679450" cy="695960"/>
            </a:xfrm>
            <a:prstGeom prst="roundRect">
              <a:avLst>
                <a:gd name="adj" fmla="val 50000"/>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1</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49" name="圆角矩形 13"/>
            <p:cNvSpPr/>
            <p:nvPr>
              <p:custDataLst>
                <p:tags r:id="rId3"/>
              </p:custDataLst>
            </p:nvPr>
          </p:nvSpPr>
          <p:spPr>
            <a:xfrm>
              <a:off x="1620818" y="2220960"/>
              <a:ext cx="38728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0" name="文本框 14"/>
            <p:cNvSpPr txBox="1"/>
            <p:nvPr>
              <p:custDataLst>
                <p:tags r:id="rId4"/>
              </p:custDataLst>
            </p:nvPr>
          </p:nvSpPr>
          <p:spPr bwMode="auto">
            <a:xfrm>
              <a:off x="1998326" y="2312400"/>
              <a:ext cx="3117850" cy="49358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平衡与行走相关基础知识</a:t>
              </a: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1" name="圆角矩形 15"/>
            <p:cNvSpPr/>
            <p:nvPr>
              <p:custDataLst>
                <p:tags r:id="rId5"/>
              </p:custDataLst>
            </p:nvPr>
          </p:nvSpPr>
          <p:spPr>
            <a:xfrm>
              <a:off x="826162" y="3256010"/>
              <a:ext cx="679450" cy="695960"/>
            </a:xfrm>
            <a:prstGeom prst="roundRect">
              <a:avLst>
                <a:gd name="adj" fmla="val 50000"/>
              </a:avLst>
            </a:prstGeom>
            <a:solidFill>
              <a:srgbClr val="9E3537"/>
            </a:solidFill>
            <a:ln>
              <a:noFill/>
            </a:ln>
            <a:effectLst>
              <a:outerShdw blurRad="127000" dist="127000" dir="2700000" algn="ctr" rotWithShape="0">
                <a:srgbClr val="9E353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2</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2" name="圆角矩形 16"/>
            <p:cNvSpPr/>
            <p:nvPr>
              <p:custDataLst>
                <p:tags r:id="rId6"/>
              </p:custDataLst>
            </p:nvPr>
          </p:nvSpPr>
          <p:spPr>
            <a:xfrm>
              <a:off x="1620726" y="3098847"/>
              <a:ext cx="3872957" cy="997980"/>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3" name="文本框 17"/>
            <p:cNvSpPr txBox="1"/>
            <p:nvPr>
              <p:custDataLst>
                <p:tags r:id="rId7"/>
              </p:custDataLst>
            </p:nvPr>
          </p:nvSpPr>
          <p:spPr bwMode="auto">
            <a:xfrm>
              <a:off x="1819005" y="3193120"/>
              <a:ext cx="3467715" cy="90130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平衡能力与步行能力及相关条件评估</a:t>
              </a: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4" name="圆角矩形 19"/>
            <p:cNvSpPr/>
            <p:nvPr>
              <p:custDataLst>
                <p:tags r:id="rId8"/>
              </p:custDataLst>
            </p:nvPr>
          </p:nvSpPr>
          <p:spPr>
            <a:xfrm>
              <a:off x="826162" y="4289790"/>
              <a:ext cx="679450" cy="695960"/>
            </a:xfrm>
            <a:prstGeom prst="roundRect">
              <a:avLst>
                <a:gd name="adj" fmla="val 50000"/>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3</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5" name="圆角矩形 20"/>
            <p:cNvSpPr/>
            <p:nvPr>
              <p:custDataLst>
                <p:tags r:id="rId9"/>
              </p:custDataLst>
            </p:nvPr>
          </p:nvSpPr>
          <p:spPr>
            <a:xfrm>
              <a:off x="1620818" y="4299950"/>
              <a:ext cx="38728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6" name="文本框 21"/>
            <p:cNvSpPr txBox="1"/>
            <p:nvPr>
              <p:custDataLst>
                <p:tags r:id="rId10"/>
              </p:custDataLst>
            </p:nvPr>
          </p:nvSpPr>
          <p:spPr bwMode="auto">
            <a:xfrm>
              <a:off x="1949748" y="4391390"/>
              <a:ext cx="3215005" cy="49358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平衡与步行训练</a:t>
              </a: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7" name="圆角矩形 22"/>
            <p:cNvSpPr/>
            <p:nvPr>
              <p:custDataLst>
                <p:tags r:id="rId11"/>
              </p:custDataLst>
            </p:nvPr>
          </p:nvSpPr>
          <p:spPr>
            <a:xfrm>
              <a:off x="826162" y="5323570"/>
              <a:ext cx="679450" cy="695960"/>
            </a:xfrm>
            <a:prstGeom prst="roundRect">
              <a:avLst>
                <a:gd name="adj" fmla="val 50000"/>
              </a:avLst>
            </a:prstGeom>
            <a:solidFill>
              <a:srgbClr val="9E3537"/>
            </a:solidFill>
            <a:ln>
              <a:noFill/>
            </a:ln>
            <a:effectLst>
              <a:outerShdw blurRad="127000" dist="127000" dir="2700000" algn="ctr" rotWithShape="0">
                <a:srgbClr val="9E353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4</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8" name="圆角矩形 23"/>
            <p:cNvSpPr/>
            <p:nvPr>
              <p:custDataLst>
                <p:tags r:id="rId12"/>
              </p:custDataLst>
            </p:nvPr>
          </p:nvSpPr>
          <p:spPr>
            <a:xfrm>
              <a:off x="1620818" y="5314680"/>
              <a:ext cx="38728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9" name="文本框 24"/>
            <p:cNvSpPr txBox="1"/>
            <p:nvPr>
              <p:custDataLst>
                <p:tags r:id="rId13"/>
              </p:custDataLst>
            </p:nvPr>
          </p:nvSpPr>
          <p:spPr bwMode="auto">
            <a:xfrm>
              <a:off x="1949748" y="5406755"/>
              <a:ext cx="3215005" cy="493586"/>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上下楼梯训练</a:t>
              </a: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sp>
        <p:nvSpPr>
          <p:cNvPr id="60" name="文本框 21"/>
          <p:cNvSpPr txBox="1"/>
          <p:nvPr/>
        </p:nvSpPr>
        <p:spPr>
          <a:xfrm>
            <a:off x="6372936" y="856811"/>
            <a:ext cx="4013753" cy="829945"/>
          </a:xfrm>
          <a:prstGeom prst="rect">
            <a:avLst/>
          </a:prstGeom>
          <a:noFill/>
        </p:spPr>
        <p:txBody>
          <a:bodyPr wrap="square" rtlCol="0">
            <a:spAutoFit/>
          </a:bodyPr>
          <a:lstStyle>
            <a:defPPr>
              <a:defRPr lang="zh-CN"/>
            </a:defPPr>
            <a:lvl1pPr>
              <a:defRPr sz="7500" i="1">
                <a:gradFill>
                  <a:gsLst>
                    <a:gs pos="0">
                      <a:srgbClr val="006FF1"/>
                    </a:gs>
                    <a:gs pos="74000">
                      <a:srgbClr val="0264D4"/>
                    </a:gs>
                  </a:gsLst>
                  <a:lin ang="5400000" scaled="1"/>
                </a:gradFill>
                <a:latin typeface="思源黑体 CN Bold" panose="020B0800000000000000" pitchFamily="34" charset="-122"/>
                <a:ea typeface="思源黑体 CN Bold" panose="020B0800000000000000" pitchFamily="34" charset="-122"/>
              </a:defRPr>
            </a:lvl1pPr>
          </a:lstStyle>
          <a:p>
            <a:r>
              <a:rPr lang="zh-CN" altLang="en-US" sz="4800" i="0" dirty="0">
                <a:solidFill>
                  <a:srgbClr val="417F54"/>
                </a:solidFill>
                <a:latin typeface="思源宋体 CN Heavy" panose="02020900000000000000" pitchFamily="18" charset="-122"/>
                <a:ea typeface="思源宋体 CN Heavy" panose="02020900000000000000" pitchFamily="18" charset="-122"/>
              </a:rPr>
              <a:t>目录</a:t>
            </a:r>
            <a:r>
              <a:rPr lang="en-US" altLang="zh-CN" sz="3200" i="0" dirty="0">
                <a:solidFill>
                  <a:srgbClr val="417F54"/>
                </a:solidFill>
                <a:latin typeface="思源宋体 CN Heavy" panose="02020900000000000000" pitchFamily="18" charset="-122"/>
                <a:ea typeface="思源宋体 CN Heavy" panose="02020900000000000000" pitchFamily="18" charset="-122"/>
              </a:rPr>
              <a:t>/contents</a:t>
            </a:r>
            <a:endParaRPr lang="zh-CN" altLang="en-US" sz="4800" i="0" dirty="0">
              <a:solidFill>
                <a:srgbClr val="417F54"/>
              </a:soli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611495" y="2758440"/>
            <a:ext cx="6380480" cy="2676891"/>
            <a:chOff x="6095999" y="2119660"/>
            <a:chExt cx="5530664" cy="2677096"/>
          </a:xfrm>
        </p:grpSpPr>
        <p:sp>
          <p:nvSpPr>
            <p:cNvPr id="9" name="文本框 14"/>
            <p:cNvSpPr txBox="1"/>
            <p:nvPr/>
          </p:nvSpPr>
          <p:spPr bwMode="auto">
            <a:xfrm>
              <a:off x="6095999" y="2119660"/>
              <a:ext cx="5530664" cy="768409"/>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平衡与行走相关基础知识</a:t>
              </a:r>
              <a:endPar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10" name="文本框 28"/>
            <p:cNvSpPr txBox="1"/>
            <p:nvPr/>
          </p:nvSpPr>
          <p:spPr>
            <a:xfrm>
              <a:off x="6095999" y="2943040"/>
              <a:ext cx="5123543" cy="737291"/>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2800" dirty="0">
                  <a:solidFill>
                    <a:schemeClr val="tx1">
                      <a:lumMod val="50000"/>
                      <a:lumOff val="50000"/>
                      <a:alpha val="80000"/>
                    </a:schemeClr>
                  </a:solidFill>
                  <a:latin typeface="MiSans Normal" panose="00000500000000000000" pitchFamily="2" charset="-122"/>
                  <a:ea typeface="MiSans Normal" panose="00000500000000000000" pitchFamily="2" charset="-122"/>
                </a:rPr>
                <a:t>步行能力影响因素与步态分析</a:t>
              </a:r>
              <a:endParaRPr lang="zh-CN" altLang="en-US" sz="2800" dirty="0">
                <a:solidFill>
                  <a:schemeClr val="tx1">
                    <a:lumMod val="50000"/>
                    <a:lumOff val="50000"/>
                    <a:alpha val="80000"/>
                  </a:schemeClr>
                </a:solidFill>
                <a:latin typeface="MiSans Normal" panose="00000500000000000000" pitchFamily="2" charset="-122"/>
                <a:ea typeface="MiSans Normal" panose="00000500000000000000" pitchFamily="2" charset="-122"/>
              </a:endParaRPr>
            </a:p>
          </p:txBody>
        </p:sp>
        <p:grpSp>
          <p:nvGrpSpPr>
            <p:cNvPr id="11" name="组合 10"/>
            <p:cNvGrpSpPr/>
            <p:nvPr/>
          </p:nvGrpSpPr>
          <p:grpSpPr>
            <a:xfrm>
              <a:off x="6095999" y="4062005"/>
              <a:ext cx="1741124" cy="734751"/>
              <a:chOff x="1988130" y="3921029"/>
              <a:chExt cx="1741124" cy="734751"/>
            </a:xfrm>
          </p:grpSpPr>
          <p:sp>
            <p:nvSpPr>
              <p:cNvPr id="12" name="图形 203"/>
              <p:cNvSpPr/>
              <p:nvPr/>
            </p:nvSpPr>
            <p:spPr>
              <a:xfrm>
                <a:off x="1988130" y="3921029"/>
                <a:ext cx="1740992" cy="734751"/>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83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第一部分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11099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01</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243198" y="1180466"/>
            <a:ext cx="5872480" cy="52197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latin typeface="思源宋体 CN Heavy" panose="02020900000000000000" pitchFamily="18" charset="-122"/>
                <a:ea typeface="思源宋体 CN Heavy" panose="02020900000000000000" pitchFamily="18" charset="-122"/>
                <a:cs typeface="+mn-ea"/>
                <a:sym typeface="+mn-lt"/>
              </a:rPr>
              <a:t>一、影响老年人步行能力的主要因素</a:t>
            </a:r>
            <a:endParaRPr lang="zh-CN" altLang="en-US" sz="2800"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grpSp>
        <p:nvGrpSpPr>
          <p:cNvPr id="23" name="组合 22"/>
          <p:cNvGrpSpPr/>
          <p:nvPr/>
        </p:nvGrpSpPr>
        <p:grpSpPr>
          <a:xfrm>
            <a:off x="6179188" y="1951768"/>
            <a:ext cx="5279708" cy="640665"/>
            <a:chOff x="994092" y="3929698"/>
            <a:chExt cx="5279708" cy="640665"/>
          </a:xfrm>
        </p:grpSpPr>
        <p:sp>
          <p:nvSpPr>
            <p:cNvPr id="24" name="圆角矩形 10"/>
            <p:cNvSpPr/>
            <p:nvPr/>
          </p:nvSpPr>
          <p:spPr>
            <a:xfrm>
              <a:off x="994092" y="3929698"/>
              <a:ext cx="5279708" cy="635000"/>
            </a:xfrm>
            <a:prstGeom prst="roundRect">
              <a:avLst>
                <a:gd name="adj" fmla="val 50000"/>
              </a:avLst>
            </a:prstGeom>
            <a:solidFill>
              <a:schemeClr val="bg1"/>
            </a:solidFill>
            <a:ln w="3175">
              <a:solidFill>
                <a:srgbClr val="417F54">
                  <a:alpha val="10000"/>
                </a:srgbClr>
              </a:solidFill>
            </a:ln>
            <a:effectLst>
              <a:outerShdw blurRad="127000" dist="50800" dir="2700000" algn="tl"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25" name="组合 24"/>
            <p:cNvGrpSpPr/>
            <p:nvPr/>
          </p:nvGrpSpPr>
          <p:grpSpPr>
            <a:xfrm>
              <a:off x="1064578" y="3985588"/>
              <a:ext cx="4967922" cy="584775"/>
              <a:chOff x="1064578" y="4010700"/>
              <a:chExt cx="4967922" cy="584775"/>
            </a:xfrm>
          </p:grpSpPr>
          <p:sp>
            <p:nvSpPr>
              <p:cNvPr id="26" name="文本框 11"/>
              <p:cNvSpPr txBox="1"/>
              <p:nvPr/>
            </p:nvSpPr>
            <p:spPr>
              <a:xfrm>
                <a:off x="1064578" y="4010700"/>
                <a:ext cx="697072"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rPr>
                  <a:t>01 </a:t>
                </a:r>
                <a:endParaRPr lang="en-US" altLang="zh-CN"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27" name="文本框 7"/>
              <p:cNvSpPr txBox="1"/>
              <p:nvPr/>
            </p:nvSpPr>
            <p:spPr>
              <a:xfrm>
                <a:off x="1698150" y="4052382"/>
                <a:ext cx="433435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lt"/>
                  </a:rPr>
                  <a:t>年龄因素</a:t>
                </a:r>
                <a:endParaRPr lang="zh-CN" altLang="en-US" sz="24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sym typeface="+mn-lt"/>
                </a:endParaRPr>
              </a:p>
            </p:txBody>
          </p:sp>
        </p:grpSp>
      </p:grpSp>
      <p:grpSp>
        <p:nvGrpSpPr>
          <p:cNvPr id="28" name="组合 27"/>
          <p:cNvGrpSpPr/>
          <p:nvPr/>
        </p:nvGrpSpPr>
        <p:grpSpPr>
          <a:xfrm>
            <a:off x="6179188" y="2692809"/>
            <a:ext cx="5279708" cy="640665"/>
            <a:chOff x="994092" y="3929698"/>
            <a:chExt cx="5279708" cy="640665"/>
          </a:xfrm>
        </p:grpSpPr>
        <p:sp>
          <p:nvSpPr>
            <p:cNvPr id="29" name="圆角矩形 10"/>
            <p:cNvSpPr/>
            <p:nvPr/>
          </p:nvSpPr>
          <p:spPr>
            <a:xfrm>
              <a:off x="994092" y="3929698"/>
              <a:ext cx="5279708" cy="635000"/>
            </a:xfrm>
            <a:prstGeom prst="roundRect">
              <a:avLst>
                <a:gd name="adj" fmla="val 50000"/>
              </a:avLst>
            </a:prstGeom>
            <a:solidFill>
              <a:schemeClr val="bg1"/>
            </a:solidFill>
            <a:ln w="3175">
              <a:solidFill>
                <a:srgbClr val="417F54">
                  <a:alpha val="10000"/>
                </a:srgbClr>
              </a:solidFill>
            </a:ln>
            <a:effectLst>
              <a:outerShdw blurRad="127000" dist="50800" dir="2700000" algn="tl"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0" name="组合 29"/>
            <p:cNvGrpSpPr/>
            <p:nvPr/>
          </p:nvGrpSpPr>
          <p:grpSpPr>
            <a:xfrm>
              <a:off x="1064578" y="3985588"/>
              <a:ext cx="4967922" cy="584775"/>
              <a:chOff x="1064578" y="4010700"/>
              <a:chExt cx="4967922" cy="584775"/>
            </a:xfrm>
          </p:grpSpPr>
          <p:sp>
            <p:nvSpPr>
              <p:cNvPr id="31" name="文本框 11"/>
              <p:cNvSpPr txBox="1"/>
              <p:nvPr/>
            </p:nvSpPr>
            <p:spPr>
              <a:xfrm>
                <a:off x="1064578" y="4010700"/>
                <a:ext cx="697072"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dirty="0">
                    <a:solidFill>
                      <a:srgbClr val="9E3537"/>
                    </a:solidFill>
                    <a:latin typeface="思源宋体 CN Heavy" panose="02020900000000000000" pitchFamily="18" charset="-122"/>
                    <a:ea typeface="思源宋体 CN Heavy" panose="02020900000000000000" pitchFamily="18" charset="-122"/>
                    <a:cs typeface="MiSans Normal" panose="00000500000000000000" pitchFamily="2" charset="-122"/>
                  </a:rPr>
                  <a:t>02 </a:t>
                </a:r>
                <a:endParaRPr lang="en-US" altLang="zh-CN" sz="3200" dirty="0">
                  <a:solidFill>
                    <a:srgbClr val="9E3537"/>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32" name="文本框 7"/>
              <p:cNvSpPr txBox="1"/>
              <p:nvPr/>
            </p:nvSpPr>
            <p:spPr>
              <a:xfrm>
                <a:off x="1698150" y="4118422"/>
                <a:ext cx="433435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lt"/>
                  </a:rPr>
                  <a:t>疾病因素</a:t>
                </a:r>
                <a:endParaRPr lang="zh-CN" altLang="en-US" sz="2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lt"/>
                </a:endParaRPr>
              </a:p>
            </p:txBody>
          </p:sp>
        </p:grpSp>
      </p:grpSp>
      <p:grpSp>
        <p:nvGrpSpPr>
          <p:cNvPr id="38" name="组合 37"/>
          <p:cNvGrpSpPr/>
          <p:nvPr/>
        </p:nvGrpSpPr>
        <p:grpSpPr>
          <a:xfrm>
            <a:off x="6179188" y="3428638"/>
            <a:ext cx="5279708" cy="640665"/>
            <a:chOff x="994092" y="3929698"/>
            <a:chExt cx="5279708" cy="640665"/>
          </a:xfrm>
        </p:grpSpPr>
        <p:sp>
          <p:nvSpPr>
            <p:cNvPr id="39" name="圆角矩形 10"/>
            <p:cNvSpPr/>
            <p:nvPr/>
          </p:nvSpPr>
          <p:spPr>
            <a:xfrm>
              <a:off x="994092" y="3929698"/>
              <a:ext cx="5279708" cy="635000"/>
            </a:xfrm>
            <a:prstGeom prst="roundRect">
              <a:avLst>
                <a:gd name="adj" fmla="val 50000"/>
              </a:avLst>
            </a:prstGeom>
            <a:solidFill>
              <a:schemeClr val="bg1"/>
            </a:solidFill>
            <a:ln w="3175">
              <a:solidFill>
                <a:srgbClr val="417F54">
                  <a:alpha val="10000"/>
                </a:srgbClr>
              </a:solidFill>
            </a:ln>
            <a:effectLst>
              <a:outerShdw blurRad="127000" dist="50800" dir="2700000" algn="tl"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40" name="组合 39"/>
            <p:cNvGrpSpPr/>
            <p:nvPr/>
          </p:nvGrpSpPr>
          <p:grpSpPr>
            <a:xfrm>
              <a:off x="1064578" y="3985588"/>
              <a:ext cx="4967922" cy="584775"/>
              <a:chOff x="1064578" y="4010700"/>
              <a:chExt cx="4967922" cy="584775"/>
            </a:xfrm>
          </p:grpSpPr>
          <p:sp>
            <p:nvSpPr>
              <p:cNvPr id="41" name="文本框 11"/>
              <p:cNvSpPr txBox="1"/>
              <p:nvPr/>
            </p:nvSpPr>
            <p:spPr>
              <a:xfrm>
                <a:off x="1064578" y="4010700"/>
                <a:ext cx="697072" cy="5847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rPr>
                  <a:t>03 </a:t>
                </a:r>
                <a:endParaRPr lang="en-US" altLang="zh-CN"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42" name="文本框 7"/>
              <p:cNvSpPr txBox="1"/>
              <p:nvPr/>
            </p:nvSpPr>
            <p:spPr>
              <a:xfrm>
                <a:off x="1698150" y="4118422"/>
                <a:ext cx="433435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lt"/>
                  </a:rPr>
                  <a:t>营养因素</a:t>
                </a:r>
                <a:endParaRPr lang="zh-CN" altLang="en-US" sz="2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lt"/>
                </a:endParaRPr>
              </a:p>
            </p:txBody>
          </p:sp>
        </p:grpSp>
      </p:grpSp>
      <p:grpSp>
        <p:nvGrpSpPr>
          <p:cNvPr id="43" name="组合 42"/>
          <p:cNvGrpSpPr/>
          <p:nvPr/>
        </p:nvGrpSpPr>
        <p:grpSpPr>
          <a:xfrm>
            <a:off x="407533" y="562624"/>
            <a:ext cx="4750651" cy="576000"/>
            <a:chOff x="349477" y="620680"/>
            <a:chExt cx="4750651" cy="576000"/>
          </a:xfrm>
        </p:grpSpPr>
        <p:sp>
          <p:nvSpPr>
            <p:cNvPr id="44" name="矩形: 圆角 4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45" name="矩形 44"/>
            <p:cNvSpPr/>
            <p:nvPr/>
          </p:nvSpPr>
          <p:spPr>
            <a:xfrm>
              <a:off x="1005648" y="647070"/>
              <a:ext cx="4094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平衡与行走相关基础知识</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grpSp>
        <p:nvGrpSpPr>
          <p:cNvPr id="2" name="组合 1"/>
          <p:cNvGrpSpPr/>
          <p:nvPr/>
        </p:nvGrpSpPr>
        <p:grpSpPr>
          <a:xfrm>
            <a:off x="6179188" y="4237764"/>
            <a:ext cx="5279708" cy="639455"/>
            <a:chOff x="994092" y="3929698"/>
            <a:chExt cx="5279708" cy="639455"/>
          </a:xfrm>
        </p:grpSpPr>
        <p:sp>
          <p:nvSpPr>
            <p:cNvPr id="3" name="圆角矩形 10"/>
            <p:cNvSpPr/>
            <p:nvPr/>
          </p:nvSpPr>
          <p:spPr>
            <a:xfrm>
              <a:off x="994092" y="3929698"/>
              <a:ext cx="5279708" cy="635000"/>
            </a:xfrm>
            <a:prstGeom prst="roundRect">
              <a:avLst>
                <a:gd name="adj" fmla="val 50000"/>
              </a:avLst>
            </a:prstGeom>
            <a:solidFill>
              <a:schemeClr val="bg1"/>
            </a:solidFill>
            <a:ln w="3175">
              <a:solidFill>
                <a:srgbClr val="417F54">
                  <a:alpha val="10000"/>
                </a:srgbClr>
              </a:solidFill>
            </a:ln>
            <a:effectLst>
              <a:outerShdw blurRad="127000" dist="50800" dir="2700000" algn="tl"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4" name="组合 3"/>
            <p:cNvGrpSpPr/>
            <p:nvPr/>
          </p:nvGrpSpPr>
          <p:grpSpPr>
            <a:xfrm>
              <a:off x="1064578" y="3985588"/>
              <a:ext cx="4967922" cy="583565"/>
              <a:chOff x="1064578" y="4010700"/>
              <a:chExt cx="4967922" cy="583565"/>
            </a:xfrm>
          </p:grpSpPr>
          <p:sp>
            <p:nvSpPr>
              <p:cNvPr id="5" name="文本框 11"/>
              <p:cNvSpPr txBox="1"/>
              <p:nvPr/>
            </p:nvSpPr>
            <p:spPr>
              <a:xfrm>
                <a:off x="1064578" y="4010700"/>
                <a:ext cx="697072"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dirty="0">
                    <a:solidFill>
                      <a:srgbClr val="9E3537"/>
                    </a:solidFill>
                    <a:latin typeface="思源宋体 CN Heavy" panose="02020900000000000000" pitchFamily="18" charset="-122"/>
                    <a:ea typeface="思源宋体 CN Heavy" panose="02020900000000000000" pitchFamily="18" charset="-122"/>
                    <a:cs typeface="MiSans Normal" panose="00000500000000000000" pitchFamily="2" charset="-122"/>
                  </a:rPr>
                  <a:t>04 </a:t>
                </a:r>
                <a:endParaRPr lang="en-US" altLang="zh-CN" sz="3200" dirty="0">
                  <a:solidFill>
                    <a:srgbClr val="9E3537"/>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6" name="文本框 7"/>
              <p:cNvSpPr txBox="1"/>
              <p:nvPr/>
            </p:nvSpPr>
            <p:spPr>
              <a:xfrm>
                <a:off x="1698150" y="4118422"/>
                <a:ext cx="433435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lt"/>
                  </a:rPr>
                  <a:t>环境因素</a:t>
                </a:r>
                <a:endParaRPr lang="zh-CN" altLang="en-US" sz="2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lt"/>
                </a:endParaRPr>
              </a:p>
            </p:txBody>
          </p:sp>
        </p:grpSp>
      </p:grpSp>
      <p:grpSp>
        <p:nvGrpSpPr>
          <p:cNvPr id="7" name="组合 6"/>
          <p:cNvGrpSpPr/>
          <p:nvPr/>
        </p:nvGrpSpPr>
        <p:grpSpPr>
          <a:xfrm>
            <a:off x="6179188" y="4982483"/>
            <a:ext cx="5279708" cy="639455"/>
            <a:chOff x="994092" y="3929698"/>
            <a:chExt cx="5279708" cy="639455"/>
          </a:xfrm>
        </p:grpSpPr>
        <p:sp>
          <p:nvSpPr>
            <p:cNvPr id="8" name="圆角矩形 10"/>
            <p:cNvSpPr/>
            <p:nvPr/>
          </p:nvSpPr>
          <p:spPr>
            <a:xfrm>
              <a:off x="994092" y="3929698"/>
              <a:ext cx="5279708" cy="635000"/>
            </a:xfrm>
            <a:prstGeom prst="roundRect">
              <a:avLst>
                <a:gd name="adj" fmla="val 50000"/>
              </a:avLst>
            </a:prstGeom>
            <a:solidFill>
              <a:schemeClr val="bg1"/>
            </a:solidFill>
            <a:ln w="3175">
              <a:solidFill>
                <a:srgbClr val="417F54">
                  <a:alpha val="10000"/>
                </a:srgbClr>
              </a:solidFill>
            </a:ln>
            <a:effectLst>
              <a:outerShdw blurRad="127000" dist="50800" dir="2700000" algn="tl"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9" name="组合 8"/>
            <p:cNvGrpSpPr/>
            <p:nvPr/>
          </p:nvGrpSpPr>
          <p:grpSpPr>
            <a:xfrm>
              <a:off x="1064578" y="3985588"/>
              <a:ext cx="4967922" cy="583565"/>
              <a:chOff x="1064578" y="4010700"/>
              <a:chExt cx="4967922" cy="583565"/>
            </a:xfrm>
          </p:grpSpPr>
          <p:sp>
            <p:nvSpPr>
              <p:cNvPr id="10" name="文本框 11"/>
              <p:cNvSpPr txBox="1"/>
              <p:nvPr/>
            </p:nvSpPr>
            <p:spPr>
              <a:xfrm>
                <a:off x="1064578" y="4010700"/>
                <a:ext cx="697072"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rPr>
                  <a:t>05 </a:t>
                </a:r>
                <a:endParaRPr lang="en-US" altLang="zh-CN"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11" name="文本框 7"/>
              <p:cNvSpPr txBox="1"/>
              <p:nvPr/>
            </p:nvSpPr>
            <p:spPr>
              <a:xfrm>
                <a:off x="1698150" y="4118422"/>
                <a:ext cx="433435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lt"/>
                  </a:rPr>
                  <a:t>认知心理因素</a:t>
                </a:r>
                <a:endParaRPr lang="zh-CN" altLang="en-US" sz="2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lt"/>
                </a:endParaRPr>
              </a:p>
            </p:txBody>
          </p:sp>
        </p:grpSp>
      </p:grpSp>
      <p:grpSp>
        <p:nvGrpSpPr>
          <p:cNvPr id="12" name="组合 11"/>
          <p:cNvGrpSpPr/>
          <p:nvPr/>
        </p:nvGrpSpPr>
        <p:grpSpPr>
          <a:xfrm>
            <a:off x="6179188" y="5837329"/>
            <a:ext cx="5279708" cy="639455"/>
            <a:chOff x="994092" y="3929698"/>
            <a:chExt cx="5279708" cy="639455"/>
          </a:xfrm>
        </p:grpSpPr>
        <p:sp>
          <p:nvSpPr>
            <p:cNvPr id="13" name="圆角矩形 10"/>
            <p:cNvSpPr/>
            <p:nvPr/>
          </p:nvSpPr>
          <p:spPr>
            <a:xfrm>
              <a:off x="994092" y="3929698"/>
              <a:ext cx="5279708" cy="635000"/>
            </a:xfrm>
            <a:prstGeom prst="roundRect">
              <a:avLst>
                <a:gd name="adj" fmla="val 50000"/>
              </a:avLst>
            </a:prstGeom>
            <a:solidFill>
              <a:schemeClr val="bg1"/>
            </a:solidFill>
            <a:ln w="3175">
              <a:solidFill>
                <a:srgbClr val="417F54">
                  <a:alpha val="10000"/>
                </a:srgbClr>
              </a:solidFill>
            </a:ln>
            <a:effectLst>
              <a:outerShdw blurRad="127000" dist="50800" dir="2700000" algn="tl"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14" name="组合 13"/>
            <p:cNvGrpSpPr/>
            <p:nvPr/>
          </p:nvGrpSpPr>
          <p:grpSpPr>
            <a:xfrm>
              <a:off x="1064578" y="3985588"/>
              <a:ext cx="4967922" cy="583565"/>
              <a:chOff x="1064578" y="4010700"/>
              <a:chExt cx="4967922" cy="583565"/>
            </a:xfrm>
          </p:grpSpPr>
          <p:sp>
            <p:nvSpPr>
              <p:cNvPr id="15" name="文本框 11"/>
              <p:cNvSpPr txBox="1"/>
              <p:nvPr/>
            </p:nvSpPr>
            <p:spPr>
              <a:xfrm>
                <a:off x="1064578" y="4010700"/>
                <a:ext cx="697072" cy="5835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3200" dirty="0">
                    <a:solidFill>
                      <a:srgbClr val="9E3537"/>
                    </a:solidFill>
                    <a:latin typeface="思源宋体 CN Heavy" panose="02020900000000000000" pitchFamily="18" charset="-122"/>
                    <a:ea typeface="思源宋体 CN Heavy" panose="02020900000000000000" pitchFamily="18" charset="-122"/>
                    <a:cs typeface="MiSans Normal" panose="00000500000000000000" pitchFamily="2" charset="-122"/>
                  </a:rPr>
                  <a:t>06 </a:t>
                </a:r>
                <a:endParaRPr lang="en-US" altLang="zh-CN" sz="3200" dirty="0">
                  <a:solidFill>
                    <a:srgbClr val="9E3537"/>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16" name="文本框 7"/>
              <p:cNvSpPr txBox="1"/>
              <p:nvPr/>
            </p:nvSpPr>
            <p:spPr>
              <a:xfrm>
                <a:off x="1698150" y="4118422"/>
                <a:ext cx="433435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lt"/>
                  </a:rPr>
                  <a:t>其他因素</a:t>
                </a:r>
                <a:endParaRPr lang="zh-CN" altLang="en-US" sz="2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lt"/>
                </a:endParaRPr>
              </a:p>
            </p:txBody>
          </p:sp>
        </p:grpSp>
      </p:grpSp>
      <p:grpSp>
        <p:nvGrpSpPr>
          <p:cNvPr id="20" name="组合 19"/>
          <p:cNvGrpSpPr/>
          <p:nvPr>
            <p:custDataLst>
              <p:tags r:id="rId1"/>
            </p:custDataLst>
          </p:nvPr>
        </p:nvGrpSpPr>
        <p:grpSpPr>
          <a:xfrm>
            <a:off x="1063876" y="1806658"/>
            <a:ext cx="3564389" cy="4043512"/>
            <a:chOff x="4295862" y="1662108"/>
            <a:chExt cx="3564389" cy="4043512"/>
          </a:xfrm>
        </p:grpSpPr>
        <p:sp>
          <p:nvSpPr>
            <p:cNvPr id="21" name="任意多边形: 形状 20"/>
            <p:cNvSpPr/>
            <p:nvPr>
              <p:custDataLst>
                <p:tags r:id="rId2"/>
              </p:custDataLst>
            </p:nvPr>
          </p:nvSpPr>
          <p:spPr>
            <a:xfrm>
              <a:off x="4295862" y="2141231"/>
              <a:ext cx="3564389" cy="3564389"/>
            </a:xfrm>
            <a:custGeom>
              <a:avLst/>
              <a:gdLst>
                <a:gd name="connsiteX0" fmla="*/ 1922219 w 3844438"/>
                <a:gd name="connsiteY0" fmla="*/ 0 h 3844438"/>
                <a:gd name="connsiteX1" fmla="*/ 3844438 w 3844438"/>
                <a:gd name="connsiteY1" fmla="*/ 1922219 h 3844438"/>
                <a:gd name="connsiteX2" fmla="*/ 1922219 w 3844438"/>
                <a:gd name="connsiteY2" fmla="*/ 3844438 h 3844438"/>
                <a:gd name="connsiteX3" fmla="*/ 0 w 3844438"/>
                <a:gd name="connsiteY3" fmla="*/ 1922219 h 3844438"/>
                <a:gd name="connsiteX4" fmla="*/ 1922219 w 3844438"/>
                <a:gd name="connsiteY4" fmla="*/ 0 h 3844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438" h="3844438">
                  <a:moveTo>
                    <a:pt x="1922219" y="0"/>
                  </a:moveTo>
                  <a:cubicBezTo>
                    <a:pt x="2983831" y="0"/>
                    <a:pt x="3844438" y="860607"/>
                    <a:pt x="3844438" y="1922219"/>
                  </a:cubicBezTo>
                  <a:cubicBezTo>
                    <a:pt x="3844438" y="2983831"/>
                    <a:pt x="2983831" y="3844438"/>
                    <a:pt x="1922219" y="3844438"/>
                  </a:cubicBezTo>
                  <a:cubicBezTo>
                    <a:pt x="860607" y="3844438"/>
                    <a:pt x="0" y="2983831"/>
                    <a:pt x="0" y="1922219"/>
                  </a:cubicBezTo>
                  <a:cubicBezTo>
                    <a:pt x="0" y="860607"/>
                    <a:pt x="860607" y="0"/>
                    <a:pt x="1922219" y="0"/>
                  </a:cubicBezTo>
                  <a:close/>
                </a:path>
              </a:pathLst>
            </a:custGeom>
            <a:solidFill>
              <a:srgbClr val="7FC2B9"/>
            </a:solidFill>
            <a:ln w="12700" cap="flat" cmpd="sng" algn="ctr">
              <a:noFill/>
              <a:prstDash val="solid"/>
              <a:miter lim="800000"/>
            </a:ln>
            <a:effectLst/>
          </p:spPr>
          <p:txBody>
            <a:bodyPr wrap="square" rtlCol="0" anchor="ctr">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ysClr val="window" lastClr="FFFFFF"/>
                </a:solidFill>
                <a:effectLst/>
                <a:uLnTx/>
                <a:uFillTx/>
                <a:latin typeface="MiSans Normal" panose="00000500000000000000" pitchFamily="2" charset="-122"/>
                <a:ea typeface="MiSans Normal" panose="00000500000000000000" pitchFamily="2" charset="-122"/>
                <a:cs typeface="MiSans Normal" panose="00000500000000000000" pitchFamily="2" charset="-122"/>
              </a:endParaRPr>
            </a:p>
          </p:txBody>
        </p:sp>
        <p:pic>
          <p:nvPicPr>
            <p:cNvPr id="22" name="图片 21" descr="卡通人物&#10;&#10;描述已自动生成"/>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a:off x="4355348" y="1662108"/>
              <a:ext cx="3445416" cy="3690256"/>
            </a:xfrm>
            <a:prstGeom prst="rect">
              <a:avLst/>
            </a:prstGeom>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nvGrpSpPr>
        <p:grpSpPr>
          <a:xfrm>
            <a:off x="704069" y="1850826"/>
            <a:ext cx="10856303" cy="4180936"/>
            <a:chOff x="704069" y="1458940"/>
            <a:chExt cx="10856303" cy="4180936"/>
          </a:xfrm>
        </p:grpSpPr>
        <p:grpSp>
          <p:nvGrpSpPr>
            <p:cNvPr id="48" name="组合 47"/>
            <p:cNvGrpSpPr/>
            <p:nvPr/>
          </p:nvGrpSpPr>
          <p:grpSpPr>
            <a:xfrm>
              <a:off x="704069" y="1829885"/>
              <a:ext cx="3599815" cy="3439046"/>
              <a:chOff x="704069" y="2006416"/>
              <a:chExt cx="3599815" cy="3439046"/>
            </a:xfrm>
          </p:grpSpPr>
          <p:grpSp>
            <p:nvGrpSpPr>
              <p:cNvPr id="4" name="组合 3"/>
              <p:cNvGrpSpPr/>
              <p:nvPr/>
            </p:nvGrpSpPr>
            <p:grpSpPr>
              <a:xfrm>
                <a:off x="869406" y="4954691"/>
                <a:ext cx="2993683" cy="490771"/>
                <a:chOff x="801688" y="5530660"/>
                <a:chExt cx="2993683" cy="490771"/>
              </a:xfrm>
            </p:grpSpPr>
            <p:sp>
              <p:nvSpPr>
                <p:cNvPr id="5" name="矩形: 圆角 4"/>
                <p:cNvSpPr/>
                <p:nvPr/>
              </p:nvSpPr>
              <p:spPr>
                <a:xfrm>
                  <a:off x="897145" y="5530660"/>
                  <a:ext cx="1296987" cy="490771"/>
                </a:xfrm>
                <a:prstGeom prst="roundRect">
                  <a:avLst>
                    <a:gd name="adj" fmla="val 50000"/>
                  </a:avLst>
                </a:prstGeom>
                <a:solidFill>
                  <a:srgbClr val="417F54"/>
                </a:solidFill>
                <a:ln>
                  <a:noFill/>
                </a:ln>
                <a:effectLst>
                  <a:outerShdw blurRad="190500" dist="190500" dir="5400000" algn="t" rotWithShape="0">
                    <a:srgbClr val="417F54">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MiSans Normal" panose="00000500000000000000" pitchFamily="2" charset="-122"/>
                    <a:ea typeface="MiSans Normal" panose="00000500000000000000" pitchFamily="2" charset="-122"/>
                  </a:endParaRPr>
                </a:p>
              </p:txBody>
            </p:sp>
            <p:sp>
              <p:nvSpPr>
                <p:cNvPr id="6" name="矩形: 圆角 5"/>
                <p:cNvSpPr/>
                <p:nvPr/>
              </p:nvSpPr>
              <p:spPr>
                <a:xfrm>
                  <a:off x="2402929" y="5530660"/>
                  <a:ext cx="1296987" cy="490771"/>
                </a:xfrm>
                <a:prstGeom prst="roundRect">
                  <a:avLst>
                    <a:gd name="adj" fmla="val 50000"/>
                  </a:avLst>
                </a:prstGeom>
                <a:noFill/>
                <a:ln>
                  <a:solidFill>
                    <a:srgbClr val="417F54"/>
                  </a:solidFill>
                </a:ln>
                <a:effectLst>
                  <a:outerShdw blurRad="190500" dist="190500" dir="5400000" algn="t" rotWithShape="0">
                    <a:srgbClr val="417F54">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MiSans Normal" panose="00000500000000000000" pitchFamily="2" charset="-122"/>
                    <a:ea typeface="MiSans Normal" panose="00000500000000000000" pitchFamily="2" charset="-122"/>
                  </a:endParaRPr>
                </a:p>
              </p:txBody>
            </p:sp>
            <p:sp>
              <p:nvSpPr>
                <p:cNvPr id="7" name="文本框 25"/>
                <p:cNvSpPr txBox="1"/>
                <p:nvPr/>
              </p:nvSpPr>
              <p:spPr>
                <a:xfrm>
                  <a:off x="2307472" y="5595921"/>
                  <a:ext cx="1487899"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rgbClr val="417F54"/>
                      </a:solidFill>
                      <a:latin typeface="思源宋体 CN Heavy" panose="02020900000000000000" pitchFamily="18" charset="-122"/>
                      <a:ea typeface="思源宋体 CN Heavy" panose="02020900000000000000" pitchFamily="18" charset="-122"/>
                    </a:rPr>
                    <a:t>性质</a:t>
                  </a:r>
                  <a:endParaRPr lang="zh-CN" altLang="en-US" sz="2000" spc="0" dirty="0">
                    <a:solidFill>
                      <a:srgbClr val="417F54"/>
                    </a:solidFill>
                    <a:latin typeface="思源宋体 CN Heavy" panose="02020900000000000000" pitchFamily="18" charset="-122"/>
                    <a:ea typeface="思源宋体 CN Heavy" panose="02020900000000000000" pitchFamily="18" charset="-122"/>
                  </a:endParaRPr>
                </a:p>
              </p:txBody>
            </p:sp>
            <p:sp>
              <p:nvSpPr>
                <p:cNvPr id="8" name="文本框 26"/>
                <p:cNvSpPr txBox="1"/>
                <p:nvPr/>
              </p:nvSpPr>
              <p:spPr>
                <a:xfrm>
                  <a:off x="801688" y="5595921"/>
                  <a:ext cx="1487899"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chemeClr val="bg1"/>
                      </a:solidFill>
                      <a:latin typeface="思源宋体 CN Heavy" panose="02020900000000000000" pitchFamily="18" charset="-122"/>
                      <a:ea typeface="思源宋体 CN Heavy" panose="02020900000000000000" pitchFamily="18" charset="-122"/>
                    </a:rPr>
                    <a:t>观察</a:t>
                  </a:r>
                  <a:endParaRPr lang="zh-CN" altLang="en-US" sz="2000" spc="0" dirty="0">
                    <a:solidFill>
                      <a:schemeClr val="bg1"/>
                    </a:solidFill>
                    <a:latin typeface="思源宋体 CN Heavy" panose="02020900000000000000" pitchFamily="18" charset="-122"/>
                    <a:ea typeface="思源宋体 CN Heavy" panose="02020900000000000000" pitchFamily="18" charset="-122"/>
                  </a:endParaRPr>
                </a:p>
              </p:txBody>
            </p:sp>
          </p:grpSp>
          <p:sp>
            <p:nvSpPr>
              <p:cNvPr id="9" name="文本框 8"/>
              <p:cNvSpPr txBox="1"/>
              <p:nvPr/>
            </p:nvSpPr>
            <p:spPr>
              <a:xfrm>
                <a:off x="1360408" y="2006416"/>
                <a:ext cx="20116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异常步态表现</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704069" y="2562676"/>
                <a:ext cx="3599815" cy="228536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蹒跚步态</a:t>
                </a:r>
                <a:r>
                  <a:rPr lang="en-US" altLang="zh-CN"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2. </a:t>
                </a:r>
                <a:r>
                  <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醉酒步态</a:t>
                </a:r>
                <a:endPar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zh-CN"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 </a:t>
                </a:r>
                <a:r>
                  <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慌张步态</a:t>
                </a:r>
                <a:r>
                  <a:rPr lang="en-US" altLang="zh-CN"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4. </a:t>
                </a:r>
                <a:r>
                  <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间歇性跛行</a:t>
                </a:r>
                <a:endPar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zh-CN"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 </a:t>
                </a:r>
                <a:r>
                  <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肌痉挛步态</a:t>
                </a:r>
                <a:r>
                  <a:rPr lang="en-US" altLang="zh-CN"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6. </a:t>
                </a:r>
                <a:r>
                  <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减痛步态</a:t>
                </a:r>
                <a:endPar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zh-CN"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7. </a:t>
                </a:r>
                <a:r>
                  <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短腿步态</a:t>
                </a:r>
                <a:endPar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8401484" y="1829885"/>
              <a:ext cx="3158888" cy="3439046"/>
              <a:chOff x="869406" y="2006416"/>
              <a:chExt cx="3158888" cy="3439046"/>
            </a:xfrm>
          </p:grpSpPr>
          <p:grpSp>
            <p:nvGrpSpPr>
              <p:cNvPr id="50" name="组合 49"/>
              <p:cNvGrpSpPr/>
              <p:nvPr/>
            </p:nvGrpSpPr>
            <p:grpSpPr>
              <a:xfrm>
                <a:off x="869406" y="4954691"/>
                <a:ext cx="2993683" cy="490771"/>
                <a:chOff x="801688" y="5530660"/>
                <a:chExt cx="2993683" cy="490771"/>
              </a:xfrm>
            </p:grpSpPr>
            <p:sp>
              <p:nvSpPr>
                <p:cNvPr id="54" name="矩形: 圆角 53"/>
                <p:cNvSpPr/>
                <p:nvPr/>
              </p:nvSpPr>
              <p:spPr>
                <a:xfrm>
                  <a:off x="897145" y="5530660"/>
                  <a:ext cx="1296987" cy="490771"/>
                </a:xfrm>
                <a:prstGeom prst="roundRect">
                  <a:avLst>
                    <a:gd name="adj" fmla="val 50000"/>
                  </a:avLst>
                </a:prstGeom>
                <a:solidFill>
                  <a:srgbClr val="9E3537"/>
                </a:solidFill>
                <a:ln>
                  <a:noFill/>
                </a:ln>
                <a:effectLst>
                  <a:outerShdw blurRad="190500" dist="190500" dir="5400000" algn="t" rotWithShape="0">
                    <a:srgbClr val="9E3537">
                      <a:alpha val="1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思源宋体 CN Heavy" panose="02020900000000000000" pitchFamily="18" charset="-122"/>
                    <a:ea typeface="思源宋体 CN Heavy" panose="02020900000000000000" pitchFamily="18" charset="-122"/>
                  </a:endParaRPr>
                </a:p>
              </p:txBody>
            </p:sp>
            <p:sp>
              <p:nvSpPr>
                <p:cNvPr id="55" name="矩形: 圆角 54"/>
                <p:cNvSpPr/>
                <p:nvPr/>
              </p:nvSpPr>
              <p:spPr>
                <a:xfrm>
                  <a:off x="2402929" y="5530660"/>
                  <a:ext cx="1296987" cy="490771"/>
                </a:xfrm>
                <a:prstGeom prst="roundRect">
                  <a:avLst>
                    <a:gd name="adj" fmla="val 50000"/>
                  </a:avLst>
                </a:prstGeom>
                <a:noFill/>
                <a:ln>
                  <a:solidFill>
                    <a:srgbClr val="9E3537"/>
                  </a:solidFill>
                </a:ln>
                <a:effectLst>
                  <a:outerShdw blurRad="190500" dist="190500" dir="5400000" algn="t" rotWithShape="0">
                    <a:srgbClr val="417F54">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MiSans Normal" panose="00000500000000000000" pitchFamily="2" charset="-122"/>
                    <a:ea typeface="MiSans Normal" panose="00000500000000000000" pitchFamily="2" charset="-122"/>
                  </a:endParaRPr>
                </a:p>
              </p:txBody>
            </p:sp>
            <p:sp>
              <p:nvSpPr>
                <p:cNvPr id="56" name="文本框 25"/>
                <p:cNvSpPr txBox="1"/>
                <p:nvPr/>
              </p:nvSpPr>
              <p:spPr>
                <a:xfrm>
                  <a:off x="2307472" y="5595921"/>
                  <a:ext cx="1487899"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rgbClr val="9E3537"/>
                      </a:solidFill>
                      <a:latin typeface="思源宋体 CN Heavy" panose="02020900000000000000" pitchFamily="18" charset="-122"/>
                      <a:ea typeface="思源宋体 CN Heavy" panose="02020900000000000000" pitchFamily="18" charset="-122"/>
                    </a:rPr>
                    <a:t>量化</a:t>
                  </a:r>
                  <a:endParaRPr lang="zh-CN" altLang="en-US" sz="2000" spc="0" dirty="0">
                    <a:solidFill>
                      <a:srgbClr val="9E3537"/>
                    </a:solidFill>
                    <a:latin typeface="思源宋体 CN Heavy" panose="02020900000000000000" pitchFamily="18" charset="-122"/>
                    <a:ea typeface="思源宋体 CN Heavy" panose="02020900000000000000" pitchFamily="18" charset="-122"/>
                  </a:endParaRPr>
                </a:p>
              </p:txBody>
            </p:sp>
            <p:sp>
              <p:nvSpPr>
                <p:cNvPr id="57" name="文本框 26"/>
                <p:cNvSpPr txBox="1"/>
                <p:nvPr/>
              </p:nvSpPr>
              <p:spPr>
                <a:xfrm>
                  <a:off x="801688" y="5595921"/>
                  <a:ext cx="1487899" cy="39878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spc="0" dirty="0">
                      <a:solidFill>
                        <a:schemeClr val="bg1"/>
                      </a:solidFill>
                      <a:latin typeface="思源宋体 CN Heavy" panose="02020900000000000000" pitchFamily="18" charset="-122"/>
                      <a:ea typeface="思源宋体 CN Heavy" panose="02020900000000000000" pitchFamily="18" charset="-122"/>
                    </a:rPr>
                    <a:t>程度</a:t>
                  </a:r>
                  <a:endParaRPr lang="zh-CN" altLang="en-US" sz="2000" spc="0" dirty="0">
                    <a:solidFill>
                      <a:schemeClr val="bg1"/>
                    </a:solidFill>
                    <a:latin typeface="思源宋体 CN Heavy" panose="02020900000000000000" pitchFamily="18" charset="-122"/>
                    <a:ea typeface="思源宋体 CN Heavy" panose="02020900000000000000" pitchFamily="18" charset="-122"/>
                  </a:endParaRPr>
                </a:p>
              </p:txBody>
            </p:sp>
          </p:grpSp>
          <p:sp>
            <p:nvSpPr>
              <p:cNvPr id="51" name="文本框 50"/>
              <p:cNvSpPr txBox="1"/>
              <p:nvPr/>
            </p:nvSpPr>
            <p:spPr>
              <a:xfrm>
                <a:off x="1360408" y="2006416"/>
                <a:ext cx="20116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9E3537"/>
                    </a:solidFill>
                    <a:latin typeface="思源宋体 CN Heavy" panose="02020900000000000000" pitchFamily="18" charset="-122"/>
                    <a:ea typeface="思源宋体 CN Heavy" panose="02020900000000000000" pitchFamily="18" charset="-122"/>
                  </a:rPr>
                  <a:t>步态分析方法</a:t>
                </a:r>
                <a:endParaRPr lang="zh-CN" altLang="en-US" sz="2400" dirty="0">
                  <a:solidFill>
                    <a:srgbClr val="9E3537"/>
                  </a:solidFill>
                  <a:latin typeface="思源宋体 CN Heavy" panose="02020900000000000000" pitchFamily="18" charset="-122"/>
                  <a:ea typeface="思源宋体 CN Heavy" panose="02020900000000000000" pitchFamily="18" charset="-122"/>
                </a:endParaRPr>
              </a:p>
            </p:txBody>
          </p:sp>
          <p:sp>
            <p:nvSpPr>
              <p:cNvPr id="53" name="文本框 52"/>
              <p:cNvSpPr txBox="1"/>
              <p:nvPr/>
            </p:nvSpPr>
            <p:spPr>
              <a:xfrm>
                <a:off x="1360024" y="2562676"/>
                <a:ext cx="2668270" cy="21234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altLang="zh-CN"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 </a:t>
                </a:r>
                <a:r>
                  <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定性分析</a:t>
                </a:r>
                <a:endPar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zh-CN"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 </a:t>
                </a:r>
                <a:r>
                  <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半定量分析</a:t>
                </a:r>
                <a:endPar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en-US" altLang="zh-CN"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 </a:t>
                </a:r>
                <a:r>
                  <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定量分析</a:t>
                </a:r>
                <a:endPar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670" y="562610"/>
            <a:ext cx="4888230" cy="536297"/>
            <a:chOff x="349477" y="620680"/>
            <a:chExt cx="4888230" cy="998297"/>
          </a:xfrm>
        </p:grpSpPr>
        <p:sp>
          <p:nvSpPr>
            <p:cNvPr id="61" name="矩形: 圆角 60"/>
            <p:cNvSpPr>
              <a:spLocks noChangeAspect="1"/>
            </p:cNvSpPr>
            <p:nvPr/>
          </p:nvSpPr>
          <p:spPr>
            <a:xfrm>
              <a:off x="349477" y="620680"/>
              <a:ext cx="575945" cy="997632"/>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432" y="647350"/>
              <a:ext cx="4232275" cy="97162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平衡与行走相关基础知识</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574040" y="1362710"/>
            <a:ext cx="4064000" cy="521970"/>
          </a:xfrm>
          <a:prstGeom prst="rect">
            <a:avLst/>
          </a:prstGeom>
          <a:noFill/>
        </p:spPr>
        <p:txBody>
          <a:bodyPr wrap="square" rtlCol="0">
            <a:spAutoFit/>
          </a:bodyPr>
          <a:p>
            <a:r>
              <a:rPr lang="zh-CN" altLang="en-US" sz="2800" dirty="0">
                <a:solidFill>
                  <a:srgbClr val="417F54"/>
                </a:solidFill>
                <a:latin typeface="思源宋体 CN Heavy" panose="02020900000000000000" pitchFamily="18" charset="-122"/>
                <a:ea typeface="思源宋体 CN Heavy" panose="02020900000000000000" pitchFamily="18" charset="-122"/>
                <a:cs typeface="+mn-ea"/>
              </a:rPr>
              <a:t>二、步态分析</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6000" y="2758440"/>
            <a:ext cx="5480685" cy="2801620"/>
            <a:chOff x="6095999" y="2119660"/>
            <a:chExt cx="5480575" cy="2016956"/>
          </a:xfrm>
        </p:grpSpPr>
        <p:sp>
          <p:nvSpPr>
            <p:cNvPr id="9" name="文本框 14"/>
            <p:cNvSpPr txBox="1"/>
            <p:nvPr/>
          </p:nvSpPr>
          <p:spPr bwMode="auto">
            <a:xfrm>
              <a:off x="6095999" y="2119660"/>
              <a:ext cx="5480575" cy="1040479"/>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平衡能力与步行能力及相关条件评估</a:t>
              </a:r>
              <a:endPar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10" name="文本框 28"/>
            <p:cNvSpPr txBox="1"/>
            <p:nvPr/>
          </p:nvSpPr>
          <p:spPr>
            <a:xfrm>
              <a:off x="6095999" y="3347571"/>
              <a:ext cx="5480575" cy="789045"/>
            </a:xfrm>
            <a:prstGeom prst="rect">
              <a:avLst/>
            </a:prstGeom>
            <a:noFill/>
          </p:spPr>
          <p:txBody>
            <a:bodyPr wrap="square" rtlCol="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2400" dirty="0">
                  <a:solidFill>
                    <a:schemeClr val="tx1">
                      <a:lumMod val="50000"/>
                      <a:lumOff val="50000"/>
                      <a:alpha val="80000"/>
                    </a:schemeClr>
                  </a:solidFill>
                  <a:latin typeface="MiSans Normal" panose="00000500000000000000" pitchFamily="2" charset="-122"/>
                  <a:ea typeface="MiSans Normal" panose="00000500000000000000" pitchFamily="2" charset="-122"/>
                </a:rPr>
                <a:t>平衡、步行、跌倒、认知心理及环境因素评估</a:t>
              </a:r>
              <a:endParaRPr lang="zh-CN" altLang="en-US" sz="2400" dirty="0">
                <a:solidFill>
                  <a:schemeClr val="tx1">
                    <a:lumMod val="50000"/>
                    <a:lumOff val="50000"/>
                    <a:alpha val="80000"/>
                  </a:schemeClr>
                </a:solidFill>
                <a:latin typeface="MiSans Normal" panose="00000500000000000000" pitchFamily="2" charset="-122"/>
                <a:ea typeface="MiSans Normal" panose="00000500000000000000" pitchFamily="2" charset="-122"/>
              </a:endParaRPr>
            </a:p>
          </p:txBody>
        </p:sp>
      </p:grpSp>
      <p:sp>
        <p:nvSpPr>
          <p:cNvPr id="17" name="文本框 16"/>
          <p:cNvSpPr txBox="1"/>
          <p:nvPr/>
        </p:nvSpPr>
        <p:spPr>
          <a:xfrm>
            <a:off x="6095999" y="1636877"/>
            <a:ext cx="11099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02</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
        <p:nvSpPr>
          <p:cNvPr id="2" name="图形 203"/>
          <p:cNvSpPr/>
          <p:nvPr/>
        </p:nvSpPr>
        <p:spPr>
          <a:xfrm>
            <a:off x="5749925" y="5681076"/>
            <a:ext cx="2008657" cy="550814"/>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3" name="文本框 2"/>
          <p:cNvSpPr txBox="1"/>
          <p:nvPr/>
        </p:nvSpPr>
        <p:spPr>
          <a:xfrm>
            <a:off x="5749925" y="5783261"/>
            <a:ext cx="2008657"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第二部分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802743" y="1467881"/>
            <a:ext cx="26212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一、平衡能力评估</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sp>
        <p:nvSpPr>
          <p:cNvPr id="16" name="文本框 15"/>
          <p:cNvSpPr txBox="1"/>
          <p:nvPr/>
        </p:nvSpPr>
        <p:spPr>
          <a:xfrm>
            <a:off x="3802380" y="2088515"/>
            <a:ext cx="79590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平衡是控制身体重心与支持面关系的能力，反映了人体维持原有姿势和抵抗倾倒的能力。</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19" name="组合 18"/>
          <p:cNvGrpSpPr/>
          <p:nvPr>
            <p:custDataLst>
              <p:tags r:id="rId1"/>
            </p:custDataLst>
          </p:nvPr>
        </p:nvGrpSpPr>
        <p:grpSpPr>
          <a:xfrm rot="0">
            <a:off x="3949065" y="2778125"/>
            <a:ext cx="6289675" cy="3636010"/>
            <a:chOff x="4340396" y="2915918"/>
            <a:chExt cx="5104060" cy="2626548"/>
          </a:xfrm>
        </p:grpSpPr>
        <p:sp>
          <p:nvSpPr>
            <p:cNvPr id="17" name="文本框 16"/>
            <p:cNvSpPr txBox="1"/>
            <p:nvPr>
              <p:custDataLst>
                <p:tags r:id="rId2"/>
              </p:custDataLst>
            </p:nvPr>
          </p:nvSpPr>
          <p:spPr>
            <a:xfrm>
              <a:off x="4340396" y="3456732"/>
              <a:ext cx="5104060" cy="2085734"/>
            </a:xfrm>
            <a:prstGeom prst="rect">
              <a:avLst/>
            </a:prstGeom>
            <a:noFill/>
          </p:spPr>
          <p:txBody>
            <a:bodyPr wrap="square" rtlCol="0">
              <a:noAutofit/>
            </a:bodyPr>
            <a:lstStyle/>
            <a:p>
              <a:pPr>
                <a:lnSpc>
                  <a:spcPct val="150000"/>
                </a:lnSpc>
              </a:pPr>
              <a:r>
                <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rPr>
                <a:t>一级平衡：静态平衡，指被评估者在不需要任何帮助的情况下能维持坐位或立位。</a:t>
              </a:r>
              <a:endPar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endParaRPr>
            </a:p>
            <a:p>
              <a:pPr>
                <a:lnSpc>
                  <a:spcPct val="150000"/>
                </a:lnSpc>
              </a:pPr>
              <a:r>
                <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rPr>
                <a:t>二级平衡：自动态平衡，指被评估者在自身运动过程中能够调整和控制身体的姿势和稳定性。</a:t>
              </a:r>
              <a:endPar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endParaRPr>
            </a:p>
            <a:p>
              <a:pPr>
                <a:lnSpc>
                  <a:spcPct val="150000"/>
                </a:lnSpc>
              </a:pPr>
              <a:r>
                <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rPr>
                <a:t>三级平衡：他动态平衡，指被评估者的身体在受到外力干扰而使平衡受到威胁时，人体作出保护性调整反应以维持或建立新的平衡</a:t>
              </a:r>
              <a:endParaRPr kumimoji="0" lang="zh-CN" altLang="en-US" sz="1600" b="0" i="0" u="none" strike="noStrike" kern="1200" cap="none" spc="120" normalizeH="0" baseline="0" noProof="0" dirty="0">
                <a:ln>
                  <a:noFill/>
                </a:ln>
                <a:solidFill>
                  <a:schemeClr val="tx1">
                    <a:lumMod val="65000"/>
                    <a:lumOff val="35000"/>
                  </a:schemeClr>
                </a:solidFill>
                <a:effectLst/>
                <a:uLnTx/>
                <a:uFillTx/>
                <a:latin typeface="MiSans Normal" panose="00000500000000000000" pitchFamily="2" charset="-122"/>
                <a:ea typeface="MiSans Normal" panose="00000500000000000000" pitchFamily="2" charset="-122"/>
                <a:sym typeface="+mn-ea"/>
              </a:endParaRPr>
            </a:p>
          </p:txBody>
        </p:sp>
        <p:sp>
          <p:nvSpPr>
            <p:cNvPr id="18" name="椭圆 17"/>
            <p:cNvSpPr/>
            <p:nvPr>
              <p:custDataLst>
                <p:tags r:id="rId3"/>
              </p:custDataLst>
            </p:nvPr>
          </p:nvSpPr>
          <p:spPr>
            <a:xfrm>
              <a:off x="5258663" y="2915918"/>
              <a:ext cx="3267526" cy="547236"/>
            </a:xfrm>
            <a:prstGeom prst="ellipse">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rPr>
                <a:t>平衡功能三级法</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grpSp>
        <p:nvGrpSpPr>
          <p:cNvPr id="23" name="组合 22"/>
          <p:cNvGrpSpPr/>
          <p:nvPr/>
        </p:nvGrpSpPr>
        <p:grpSpPr>
          <a:xfrm>
            <a:off x="407533" y="562624"/>
            <a:ext cx="6528651" cy="576000"/>
            <a:chOff x="349477" y="620680"/>
            <a:chExt cx="6528651"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1005648" y="647070"/>
              <a:ext cx="5872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平衡能力与步行能力及相关条件评估</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tags/tag1.xml><?xml version="1.0" encoding="utf-8"?>
<p:tagLst xmlns:p="http://schemas.openxmlformats.org/presentationml/2006/main">
  <p:tag name="KSO_WM_DIAGRAM_VIRTUALLY_FRAME" val="{&quot;height&quot;:316.3087401574803,&quot;left&quot;:450.5,&quot;top&quot;:163.04125984251968,&quot;width&quot;:483.75}"/>
</p:tagLst>
</file>

<file path=ppt/tags/tag10.xml><?xml version="1.0" encoding="utf-8"?>
<p:tagLst xmlns:p="http://schemas.openxmlformats.org/presentationml/2006/main">
  <p:tag name="KSO_WM_DIAGRAM_VIRTUALLY_FRAME" val="{&quot;height&quot;:316.3087401574803,&quot;left&quot;:450.5,&quot;top&quot;:163.04125984251968,&quot;width&quot;:483.75}"/>
</p:tagLst>
</file>

<file path=ppt/tags/tag11.xml><?xml version="1.0" encoding="utf-8"?>
<p:tagLst xmlns:p="http://schemas.openxmlformats.org/presentationml/2006/main">
  <p:tag name="KSO_WM_DIAGRAM_VIRTUALLY_FRAME" val="{&quot;height&quot;:316.3087401574803,&quot;left&quot;:450.5,&quot;top&quot;:163.04125984251968,&quot;width&quot;:483.75}"/>
</p:tagLst>
</file>

<file path=ppt/tags/tag12.xml><?xml version="1.0" encoding="utf-8"?>
<p:tagLst xmlns:p="http://schemas.openxmlformats.org/presentationml/2006/main">
  <p:tag name="KSO_WM_DIAGRAM_VIRTUALLY_FRAME" val="{&quot;height&quot;:316.3087401574803,&quot;left&quot;:450.5,&quot;top&quot;:163.04125984251968,&quot;width&quot;:483.75}"/>
</p:tagLst>
</file>

<file path=ppt/tags/tag13.xml><?xml version="1.0" encoding="utf-8"?>
<p:tagLst xmlns:p="http://schemas.openxmlformats.org/presentationml/2006/main">
  <p:tag name="KSO_WM_DIAGRAM_VIRTUALLY_FRAME" val="{&quot;height&quot;:316.3087401574803,&quot;left&quot;:450.5,&quot;top&quot;:163.04125984251968,&quot;width&quot;:483.75}"/>
</p:tagLst>
</file>

<file path=ppt/tags/tag14.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15.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16.xml><?xml version="1.0" encoding="utf-8"?>
<p:tagLst xmlns:p="http://schemas.openxmlformats.org/presentationml/2006/main">
  <p:tag name="KSO_WM_DIAGRAM_VIRTUALLY_FRAME" val="{&quot;height&quot;:333.7492125984252,&quot;left&quot;:55.238897637795276,&quot;top&quot;:136.12535433070866,&quot;width&quot;:849.5222047244094}"/>
</p:tagLst>
</file>

<file path=ppt/tags/tag17.xml><?xml version="1.0" encoding="utf-8"?>
<p:tagLst xmlns:p="http://schemas.openxmlformats.org/presentationml/2006/main">
  <p:tag name="KSO_WM_DIAGRAM_VIRTUALLY_FRAME" val="{&quot;height&quot;:253.91259842519685,&quot;left&quot;:322.5,&quot;top&quot;:264.28740157480314,&quot;width&quot;:461.0505511811023}"/>
</p:tagLst>
</file>

<file path=ppt/tags/tag18.xml><?xml version="1.0" encoding="utf-8"?>
<p:tagLst xmlns:p="http://schemas.openxmlformats.org/presentationml/2006/main">
  <p:tag name="KSO_WM_DIAGRAM_VIRTUALLY_FRAME" val="{&quot;height&quot;:253.91259842519685,&quot;left&quot;:322.5,&quot;top&quot;:264.28740157480314,&quot;width&quot;:461.0505511811023}"/>
</p:tagLst>
</file>

<file path=ppt/tags/tag19.xml><?xml version="1.0" encoding="utf-8"?>
<p:tagLst xmlns:p="http://schemas.openxmlformats.org/presentationml/2006/main">
  <p:tag name="KSO_WM_DIAGRAM_VIRTUALLY_FRAME" val="{&quot;height&quot;:253.91259842519685,&quot;left&quot;:322.5,&quot;top&quot;:264.28740157480314,&quot;width&quot;:461.0505511811023}"/>
</p:tagLst>
</file>

<file path=ppt/tags/tag2.xml><?xml version="1.0" encoding="utf-8"?>
<p:tagLst xmlns:p="http://schemas.openxmlformats.org/presentationml/2006/main">
  <p:tag name="KSO_WM_DIAGRAM_VIRTUALLY_FRAME" val="{&quot;height&quot;:316.3087401574803,&quot;left&quot;:450.5,&quot;top&quot;:163.04125984251968,&quot;width&quot;:483.75}"/>
</p:tagLst>
</file>

<file path=ppt/tags/tag20.xml><?xml version="1.0" encoding="utf-8"?>
<p:tagLst xmlns:p="http://schemas.openxmlformats.org/presentationml/2006/main">
  <p:tag name="KSO_WM_DIAGRAM_VIRTUALLY_FRAME" val="{&quot;height&quot;:367.68559055118106,&quot;left&quot;:55.238897637795276,&quot;top&quot;:105.22535433070865,&quot;width&quot;:849.5222047244094}"/>
</p:tagLst>
</file>

<file path=ppt/tags/tag21.xml><?xml version="1.0" encoding="utf-8"?>
<p:tagLst xmlns:p="http://schemas.openxmlformats.org/presentationml/2006/main">
  <p:tag name="KSO_WM_DIAGRAM_VIRTUALLY_FRAME" val="{&quot;height&quot;:367.68559055118106,&quot;left&quot;:55.238897637795276,&quot;top&quot;:105.22535433070865,&quot;width&quot;:849.5222047244094}"/>
</p:tagLst>
</file>

<file path=ppt/tags/tag22.xml><?xml version="1.0" encoding="utf-8"?>
<p:tagLst xmlns:p="http://schemas.openxmlformats.org/presentationml/2006/main">
  <p:tag name="KSO_WM_DIAGRAM_VIRTUALLY_FRAME" val="{&quot;height&quot;:367.68559055118106,&quot;left&quot;:55.238897637795276,&quot;top&quot;:105.22535433070865,&quot;width&quot;:849.5222047244094}"/>
</p:tagLst>
</file>

<file path=ppt/tags/tag23.xml><?xml version="1.0" encoding="utf-8"?>
<p:tagLst xmlns:p="http://schemas.openxmlformats.org/presentationml/2006/main">
  <p:tag name="KSO_WM_DIAGRAM_VIRTUALLY_FRAME" val="{&quot;height&quot;:367.68559055118106,&quot;left&quot;:55.238897637795276,&quot;top&quot;:105.22535433070865,&quot;width&quot;:849.5222047244094}"/>
</p:tagLst>
</file>

<file path=ppt/tags/tag24.xml><?xml version="1.0" encoding="utf-8"?>
<p:tagLst xmlns:p="http://schemas.openxmlformats.org/presentationml/2006/main">
  <p:tag name="KSO_WM_DIAGRAM_VIRTUALLY_FRAME" val="{&quot;height&quot;:367.68559055118106,&quot;left&quot;:55.238897637795276,&quot;top&quot;:105.22535433070865,&quot;width&quot;:849.5222047244094}"/>
</p:tagLst>
</file>

<file path=ppt/tags/tag25.xml><?xml version="1.0" encoding="utf-8"?>
<p:tagLst xmlns:p="http://schemas.openxmlformats.org/presentationml/2006/main">
  <p:tag name="KSO_WM_DIAGRAM_VIRTUALLY_FRAME" val="{&quot;height&quot;:367.68559055118106,&quot;left&quot;:55.238897637795276,&quot;top&quot;:105.22535433070865,&quot;width&quot;:849.5222047244094}"/>
</p:tagLst>
</file>

<file path=ppt/tags/tag26.xml><?xml version="1.0" encoding="utf-8"?>
<p:tagLst xmlns:p="http://schemas.openxmlformats.org/presentationml/2006/main">
  <p:tag name="KSO_WM_DIAGRAM_VIRTUALLY_FRAME" val="{&quot;height&quot;:367.68559055118106,&quot;left&quot;:55.238897637795276,&quot;top&quot;:105.22535433070865,&quot;width&quot;:849.5222047244094}"/>
</p:tagLst>
</file>

<file path=ppt/tags/tag27.xml><?xml version="1.0" encoding="utf-8"?>
<p:tagLst xmlns:p="http://schemas.openxmlformats.org/presentationml/2006/main">
  <p:tag name="KSO_WM_DIAGRAM_VIRTUALLY_FRAME" val="{&quot;height&quot;:367.68559055118106,&quot;left&quot;:55.238897637795276,&quot;top&quot;:105.22535433070865,&quot;width&quot;:849.5222047244094}"/>
</p:tagLst>
</file>

<file path=ppt/tags/tag28.xml><?xml version="1.0" encoding="utf-8"?>
<p:tagLst xmlns:p="http://schemas.openxmlformats.org/presentationml/2006/main">
  <p:tag name="KSO_WM_DIAGRAM_VIRTUALLY_FRAME" val="{&quot;height&quot;:367.68559055118106,&quot;left&quot;:55.238897637795276,&quot;top&quot;:105.22535433070865,&quot;width&quot;:849.5222047244094}"/>
</p:tagLst>
</file>

<file path=ppt/tags/tag29.xml><?xml version="1.0" encoding="utf-8"?>
<p:tagLst xmlns:p="http://schemas.openxmlformats.org/presentationml/2006/main">
  <p:tag name="KSO_WM_DIAGRAM_VIRTUALLY_FRAME" val="{&quot;height&quot;:367.68559055118106,&quot;left&quot;:55.238897637795276,&quot;top&quot;:105.22535433070865,&quot;width&quot;:849.5222047244094}"/>
</p:tagLst>
</file>

<file path=ppt/tags/tag3.xml><?xml version="1.0" encoding="utf-8"?>
<p:tagLst xmlns:p="http://schemas.openxmlformats.org/presentationml/2006/main">
  <p:tag name="KSO_WM_DIAGRAM_VIRTUALLY_FRAME" val="{&quot;height&quot;:316.3087401574803,&quot;left&quot;:450.5,&quot;top&quot;:163.04125984251968,&quot;width&quot;:483.75}"/>
</p:tagLst>
</file>

<file path=ppt/tags/tag30.xml><?xml version="1.0" encoding="utf-8"?>
<p:tagLst xmlns:p="http://schemas.openxmlformats.org/presentationml/2006/main">
  <p:tag name="KSO_WM_DIAGRAM_VIRTUALLY_FRAME" val="{&quot;height&quot;:367.68559055118106,&quot;left&quot;:55.238897637795276,&quot;top&quot;:105.22535433070865,&quot;width&quot;:849.5222047244094}"/>
</p:tagLst>
</file>

<file path=ppt/tags/tag31.xml><?xml version="1.0" encoding="utf-8"?>
<p:tagLst xmlns:p="http://schemas.openxmlformats.org/presentationml/2006/main">
  <p:tag name="KSO_WM_DIAGRAM_VIRTUALLY_FRAME" val="{&quot;height&quot;:388.6001574803148,&quot;left&quot;:33.54141732283465,&quot;top&quot;:136.83566929133858,&quot;width&quot;:590.9585826771654}"/>
</p:tagLst>
</file>

<file path=ppt/tags/tag32.xml><?xml version="1.0" encoding="utf-8"?>
<p:tagLst xmlns:p="http://schemas.openxmlformats.org/presentationml/2006/main">
  <p:tag name="KSO_WM_DIAGRAM_VIRTUALLY_FRAME" val="{&quot;height&quot;:388.6001574803148,&quot;left&quot;:33.54141732283465,&quot;top&quot;:136.83566929133858,&quot;width&quot;:590.9585826771654}"/>
</p:tagLst>
</file>

<file path=ppt/tags/tag33.xml><?xml version="1.0" encoding="utf-8"?>
<p:tagLst xmlns:p="http://schemas.openxmlformats.org/presentationml/2006/main">
  <p:tag name="KSO_WM_DIAGRAM_VIRTUALLY_FRAME" val="{&quot;height&quot;:388.6001574803148,&quot;left&quot;:33.54141732283465,&quot;top&quot;:136.83566929133858,&quot;width&quot;:590.9585826771654}"/>
</p:tagLst>
</file>

<file path=ppt/tags/tag34.xml><?xml version="1.0" encoding="utf-8"?>
<p:tagLst xmlns:p="http://schemas.openxmlformats.org/presentationml/2006/main">
  <p:tag name="KSO_WM_DIAGRAM_VIRTUALLY_FRAME" val="{&quot;height&quot;:388.6001574803148,&quot;left&quot;:33.54141732283465,&quot;top&quot;:136.83566929133858,&quot;width&quot;:590.9585826771654}"/>
</p:tagLst>
</file>

<file path=ppt/tags/tag35.xml><?xml version="1.0" encoding="utf-8"?>
<p:tagLst xmlns:p="http://schemas.openxmlformats.org/presentationml/2006/main">
  <p:tag name="KSO_WM_DIAGRAM_VIRTUALLY_FRAME" val="{&quot;height&quot;:388.6001574803148,&quot;left&quot;:33.54141732283465,&quot;top&quot;:136.83566929133858,&quot;width&quot;:590.9585826771654}"/>
</p:tagLst>
</file>

<file path=ppt/tags/tag36.xml><?xml version="1.0" encoding="utf-8"?>
<p:tagLst xmlns:p="http://schemas.openxmlformats.org/presentationml/2006/main">
  <p:tag name="KSO_WM_DIAGRAM_VIRTUALLY_FRAME" val="{&quot;height&quot;:388.6001574803148,&quot;left&quot;:33.54141732283465,&quot;top&quot;:136.83566929133858,&quot;width&quot;:590.9585826771654}"/>
</p:tagLst>
</file>

<file path=ppt/tags/tag37.xml><?xml version="1.0" encoding="utf-8"?>
<p:tagLst xmlns:p="http://schemas.openxmlformats.org/presentationml/2006/main">
  <p:tag name="KSO_WM_DIAGRAM_VIRTUALLY_FRAME" val="{&quot;height&quot;:388.6001574803148,&quot;left&quot;:33.54141732283465,&quot;top&quot;:136.83566929133858,&quot;width&quot;:590.9585826771654}"/>
</p:tagLst>
</file>

<file path=ppt/tags/tag38.xml><?xml version="1.0" encoding="utf-8"?>
<p:tagLst xmlns:p="http://schemas.openxmlformats.org/presentationml/2006/main">
  <p:tag name="KSO_WM_DIAGRAM_VIRTUALLY_FRAME" val="{&quot;height&quot;:388.6001574803148,&quot;left&quot;:33.54141732283465,&quot;top&quot;:136.83566929133858,&quot;width&quot;:590.9585826771654}"/>
</p:tagLst>
</file>

<file path=ppt/tags/tag39.xml><?xml version="1.0" encoding="utf-8"?>
<p:tagLst xmlns:p="http://schemas.openxmlformats.org/presentationml/2006/main">
  <p:tag name="KSO_WM_DIAGRAM_VIRTUALLY_FRAME" val="{&quot;height&quot;:351.18598425196853,&quot;left&quot;:48.99141732283464,&quot;top&quot;:136.83566929133858,&quot;width&quot;:572.85}"/>
</p:tagLst>
</file>

<file path=ppt/tags/tag4.xml><?xml version="1.0" encoding="utf-8"?>
<p:tagLst xmlns:p="http://schemas.openxmlformats.org/presentationml/2006/main">
  <p:tag name="KSO_WM_DIAGRAM_VIRTUALLY_FRAME" val="{&quot;height&quot;:316.3087401574803,&quot;left&quot;:450.5,&quot;top&quot;:163.04125984251968,&quot;width&quot;:483.75}"/>
</p:tagLst>
</file>

<file path=ppt/tags/tag40.xml><?xml version="1.0" encoding="utf-8"?>
<p:tagLst xmlns:p="http://schemas.openxmlformats.org/presentationml/2006/main">
  <p:tag name="KSO_WM_DIAGRAM_VIRTUALLY_FRAME" val="{&quot;height&quot;:351.18598425196853,&quot;left&quot;:48.99141732283464,&quot;top&quot;:136.83566929133858,&quot;width&quot;:572.85}"/>
</p:tagLst>
</file>

<file path=ppt/tags/tag41.xml><?xml version="1.0" encoding="utf-8"?>
<p:tagLst xmlns:p="http://schemas.openxmlformats.org/presentationml/2006/main">
  <p:tag name="KSO_WM_DIAGRAM_VIRTUALLY_FRAME" val="{&quot;height&quot;:351.18598425196853,&quot;left&quot;:48.99141732283464,&quot;top&quot;:136.83566929133858,&quot;width&quot;:572.85}"/>
</p:tagLst>
</file>

<file path=ppt/tags/tag42.xml><?xml version="1.0" encoding="utf-8"?>
<p:tagLst xmlns:p="http://schemas.openxmlformats.org/presentationml/2006/main">
  <p:tag name="KSO_WM_DIAGRAM_VIRTUALLY_FRAME" val="{&quot;height&quot;:351.18598425196853,&quot;left&quot;:48.99141732283464,&quot;top&quot;:136.83566929133858,&quot;width&quot;:572.85}"/>
</p:tagLst>
</file>

<file path=ppt/tags/tag43.xml><?xml version="1.0" encoding="utf-8"?>
<p:tagLst xmlns:p="http://schemas.openxmlformats.org/presentationml/2006/main">
  <p:tag name="KSO_WM_DIAGRAM_VIRTUALLY_FRAME" val="{&quot;height&quot;:351.18598425196853,&quot;left&quot;:48.99141732283464,&quot;top&quot;:136.83566929133858,&quot;width&quot;:572.85}"/>
</p:tagLst>
</file>

<file path=ppt/tags/tag44.xml><?xml version="1.0" encoding="utf-8"?>
<p:tagLst xmlns:p="http://schemas.openxmlformats.org/presentationml/2006/main">
  <p:tag name="KSO_WM_DIAGRAM_VIRTUALLY_FRAME" val="{&quot;height&quot;:351.18598425196853,&quot;left&quot;:48.99141732283464,&quot;top&quot;:136.83566929133858,&quot;width&quot;:572.85}"/>
</p:tagLst>
</file>

<file path=ppt/tags/tag45.xml><?xml version="1.0" encoding="utf-8"?>
<p:tagLst xmlns:p="http://schemas.openxmlformats.org/presentationml/2006/main">
  <p:tag name="KSO_WM_DIAGRAM_VIRTUALLY_FRAME" val="{&quot;height&quot;:351.18598425196853,&quot;left&quot;:48.99141732283464,&quot;top&quot;:136.83566929133858,&quot;width&quot;:572.85}"/>
</p:tagLst>
</file>

<file path=ppt/tags/tag46.xml><?xml version="1.0" encoding="utf-8"?>
<p:tagLst xmlns:p="http://schemas.openxmlformats.org/presentationml/2006/main">
  <p:tag name="KSO_WM_DIAGRAM_VIRTUALLY_FRAME" val="{&quot;height&quot;:351.18598425196853,&quot;left&quot;:48.99141732283464,&quot;top&quot;:136.83566929133858,&quot;width&quot;:572.85}"/>
</p:tagLst>
</file>

<file path=ppt/tags/tag47.xml><?xml version="1.0" encoding="utf-8"?>
<p:tagLst xmlns:p="http://schemas.openxmlformats.org/presentationml/2006/main">
  <p:tag name="KSO_WM_DIAGRAM_VIRTUALLY_FRAME" val="{&quot;height&quot;:319.427874015748,&quot;left&quot;:500.7662992125985,&quot;top&quot;:149.32535433070865,&quot;width&quot;:409.04826771653535}"/>
</p:tagLst>
</file>

<file path=ppt/tags/tag48.xml><?xml version="1.0" encoding="utf-8"?>
<p:tagLst xmlns:p="http://schemas.openxmlformats.org/presentationml/2006/main">
  <p:tag name="KSO_WM_DIAGRAM_VIRTUALLY_FRAME" val="{&quot;height&quot;:319.427874015748,&quot;left&quot;:500.7662992125985,&quot;top&quot;:149.32535433070865,&quot;width&quot;:409.04826771653535}"/>
</p:tagLst>
</file>

<file path=ppt/tags/tag49.xml><?xml version="1.0" encoding="utf-8"?>
<p:tagLst xmlns:p="http://schemas.openxmlformats.org/presentationml/2006/main">
  <p:tag name="KSO_WM_DIAGRAM_VIRTUALLY_FRAME" val="{&quot;height&quot;:319.427874015748,&quot;left&quot;:500.7662992125985,&quot;top&quot;:149.32535433070865,&quot;width&quot;:409.04826771653535}"/>
</p:tagLst>
</file>

<file path=ppt/tags/tag5.xml><?xml version="1.0" encoding="utf-8"?>
<p:tagLst xmlns:p="http://schemas.openxmlformats.org/presentationml/2006/main">
  <p:tag name="KSO_WM_DIAGRAM_VIRTUALLY_FRAME" val="{&quot;height&quot;:316.3087401574803,&quot;left&quot;:450.5,&quot;top&quot;:163.04125984251968,&quot;width&quot;:483.75}"/>
</p:tagLst>
</file>

<file path=ppt/tags/tag50.xml><?xml version="1.0" encoding="utf-8"?>
<p:tagLst xmlns:p="http://schemas.openxmlformats.org/presentationml/2006/main">
  <p:tag name="KSO_WM_DIAGRAM_VIRTUALLY_FRAME" val="{&quot;height&quot;:319.427874015748,&quot;left&quot;:500.7662992125985,&quot;top&quot;:149.32535433070865,&quot;width&quot;:409.04826771653535}"/>
</p:tagLst>
</file>

<file path=ppt/tags/tag51.xml><?xml version="1.0" encoding="utf-8"?>
<p:tagLst xmlns:p="http://schemas.openxmlformats.org/presentationml/2006/main">
  <p:tag name="KSO_WM_DIAGRAM_VIRTUALLY_FRAME" val="{&quot;height&quot;:391.514349752653,&quot;left&quot;:48.99141732283464,&quot;top&quot;:136.83566929133858,&quot;width&quot;:580.1585826771654}"/>
</p:tagLst>
</file>

<file path=ppt/tags/tag52.xml><?xml version="1.0" encoding="utf-8"?>
<p:tagLst xmlns:p="http://schemas.openxmlformats.org/presentationml/2006/main">
  <p:tag name="KSO_WM_DIAGRAM_VIRTUALLY_FRAME" val="{&quot;height&quot;:391.514349752653,&quot;left&quot;:48.99141732283464,&quot;top&quot;:136.83566929133858,&quot;width&quot;:580.1585826771654}"/>
</p:tagLst>
</file>

<file path=ppt/tags/tag53.xml><?xml version="1.0" encoding="utf-8"?>
<p:tagLst xmlns:p="http://schemas.openxmlformats.org/presentationml/2006/main">
  <p:tag name="KSO_WM_DIAGRAM_VIRTUALLY_FRAME" val="{&quot;height&quot;:391.514349752653,&quot;left&quot;:48.99141732283464,&quot;top&quot;:136.83566929133858,&quot;width&quot;:580.1585826771654}"/>
</p:tagLst>
</file>

<file path=ppt/tags/tag54.xml><?xml version="1.0" encoding="utf-8"?>
<p:tagLst xmlns:p="http://schemas.openxmlformats.org/presentationml/2006/main">
  <p:tag name="KSO_WM_DIAGRAM_VIRTUALLY_FRAME" val="{&quot;height&quot;:391.514349752653,&quot;left&quot;:48.99141732283464,&quot;top&quot;:136.83566929133858,&quot;width&quot;:580.1585826771654}"/>
</p:tagLst>
</file>

<file path=ppt/tags/tag55.xml><?xml version="1.0" encoding="utf-8"?>
<p:tagLst xmlns:p="http://schemas.openxmlformats.org/presentationml/2006/main">
  <p:tag name="KSO_WM_DIAGRAM_VIRTUALLY_FRAME" val="{&quot;height&quot;:391.514349752653,&quot;left&quot;:48.99141732283464,&quot;top&quot;:136.83566929133858,&quot;width&quot;:580.1585826771654}"/>
</p:tagLst>
</file>

<file path=ppt/tags/tag56.xml><?xml version="1.0" encoding="utf-8"?>
<p:tagLst xmlns:p="http://schemas.openxmlformats.org/presentationml/2006/main">
  <p:tag name="KSO_WM_DIAGRAM_VIRTUALLY_FRAME" val="{&quot;height&quot;:391.514349752653,&quot;left&quot;:48.99141732283464,&quot;top&quot;:136.83566929133858,&quot;width&quot;:580.1585826771654}"/>
</p:tagLst>
</file>

<file path=ppt/tags/tag57.xml><?xml version="1.0" encoding="utf-8"?>
<p:tagLst xmlns:p="http://schemas.openxmlformats.org/presentationml/2006/main">
  <p:tag name="KSO_WM_DIAGRAM_VIRTUALLY_FRAME" val="{&quot;height&quot;:391.514349752653,&quot;left&quot;:48.99141732283464,&quot;top&quot;:136.83566929133858,&quot;width&quot;:580.1585826771654}"/>
</p:tagLst>
</file>

<file path=ppt/tags/tag58.xml><?xml version="1.0" encoding="utf-8"?>
<p:tagLst xmlns:p="http://schemas.openxmlformats.org/presentationml/2006/main">
  <p:tag name="KSO_WM_DIAGRAM_VIRTUALLY_FRAME" val="{&quot;height&quot;:391.514349752653,&quot;left&quot;:48.99141732283464,&quot;top&quot;:136.83566929133858,&quot;width&quot;:580.1585826771654}"/>
</p:tagLst>
</file>

<file path=ppt/tags/tag59.xml><?xml version="1.0" encoding="utf-8"?>
<p:tagLst xmlns:p="http://schemas.openxmlformats.org/presentationml/2006/main">
  <p:tag name="KSO_WM_DIAGRAM_VIRTUALLY_FRAME" val="{&quot;height&quot;:377.9643307086614,&quot;left&quot;:48.99141732283464,&quot;top&quot;:136.83566929133858,&quot;width&quot;:561.0585826771654}"/>
</p:tagLst>
</file>

<file path=ppt/tags/tag6.xml><?xml version="1.0" encoding="utf-8"?>
<p:tagLst xmlns:p="http://schemas.openxmlformats.org/presentationml/2006/main">
  <p:tag name="KSO_WM_DIAGRAM_VIRTUALLY_FRAME" val="{&quot;height&quot;:316.3087401574803,&quot;left&quot;:450.5,&quot;top&quot;:163.04125984251968,&quot;width&quot;:483.75}"/>
</p:tagLst>
</file>

<file path=ppt/tags/tag60.xml><?xml version="1.0" encoding="utf-8"?>
<p:tagLst xmlns:p="http://schemas.openxmlformats.org/presentationml/2006/main">
  <p:tag name="KSO_WM_DIAGRAM_VIRTUALLY_FRAME" val="{&quot;height&quot;:397.56433070866143,&quot;left&quot;:41.50002143818674,&quot;top&quot;:136.83566929133858,&quot;width&quot;:587.6499785618132}"/>
</p:tagLst>
</file>

<file path=ppt/tags/tag61.xml><?xml version="1.0" encoding="utf-8"?>
<p:tagLst xmlns:p="http://schemas.openxmlformats.org/presentationml/2006/main">
  <p:tag name="KSO_WM_DIAGRAM_VIRTUALLY_FRAME" val="{&quot;height&quot;:397.56433070866143,&quot;left&quot;:41.50002143818674,&quot;top&quot;:136.83566929133858,&quot;width&quot;:587.6499785618132}"/>
</p:tagLst>
</file>

<file path=ppt/tags/tag62.xml><?xml version="1.0" encoding="utf-8"?>
<p:tagLst xmlns:p="http://schemas.openxmlformats.org/presentationml/2006/main">
  <p:tag name="KSO_WM_DIAGRAM_VIRTUALLY_FRAME" val="{&quot;height&quot;:397.56433070866143,&quot;left&quot;:41.50002143818674,&quot;top&quot;:136.83566929133858,&quot;width&quot;:587.6499785618132}"/>
</p:tagLst>
</file>

<file path=ppt/tags/tag63.xml><?xml version="1.0" encoding="utf-8"?>
<p:tagLst xmlns:p="http://schemas.openxmlformats.org/presentationml/2006/main">
  <p:tag name="KSO_WM_DIAGRAM_VIRTUALLY_FRAME" val="{&quot;height&quot;:397.56433070866143,&quot;left&quot;:41.50002143818674,&quot;top&quot;:136.83566929133858,&quot;width&quot;:587.6499785618132}"/>
</p:tagLst>
</file>

<file path=ppt/tags/tag64.xml><?xml version="1.0" encoding="utf-8"?>
<p:tagLst xmlns:p="http://schemas.openxmlformats.org/presentationml/2006/main">
  <p:tag name="KSO_WM_DIAGRAM_VIRTUALLY_FRAME" val="{&quot;height&quot;:397.56433070866143,&quot;left&quot;:41.50002143818674,&quot;top&quot;:136.83566929133858,&quot;width&quot;:587.6499785618132}"/>
</p:tagLst>
</file>

<file path=ppt/tags/tag65.xml><?xml version="1.0" encoding="utf-8"?>
<p:tagLst xmlns:p="http://schemas.openxmlformats.org/presentationml/2006/main">
  <p:tag name="KSO_WM_DIAGRAM_VIRTUALLY_FRAME" val="{&quot;height&quot;:397.56433070866143,&quot;left&quot;:41.50002143818674,&quot;top&quot;:136.83566929133858,&quot;width&quot;:587.6499785618132}"/>
</p:tagLst>
</file>

<file path=ppt/tags/tag66.xml><?xml version="1.0" encoding="utf-8"?>
<p:tagLst xmlns:p="http://schemas.openxmlformats.org/presentationml/2006/main">
  <p:tag name="KSO_WM_DIAGRAM_VIRTUALLY_FRAME" val="{&quot;height&quot;:397.56433070866143,&quot;left&quot;:41.50002143818674,&quot;top&quot;:136.83566929133858,&quot;width&quot;:587.6499785618132}"/>
</p:tagLst>
</file>

<file path=ppt/tags/tag67.xml><?xml version="1.0" encoding="utf-8"?>
<p:tagLst xmlns:p="http://schemas.openxmlformats.org/presentationml/2006/main">
  <p:tag name="KSO_WM_DIAGRAM_VIRTUALLY_FRAME" val="{&quot;height&quot;:397.56433070866143,&quot;left&quot;:41.50002143818674,&quot;top&quot;:136.83566929133858,&quot;width&quot;:587.6499785618132}"/>
</p:tagLst>
</file>

<file path=ppt/tags/tag68.xml><?xml version="1.0" encoding="utf-8"?>
<p:tagLst xmlns:p="http://schemas.openxmlformats.org/presentationml/2006/main">
  <p:tag name="KSO_WM_DIAGRAM_VIRTUALLY_FRAME" val="{&quot;height&quot;:377.9643307086614,&quot;left&quot;:48.99141732283464,&quot;top&quot;:136.83566929133858,&quot;width&quot;:561.0585826771654}"/>
</p:tagLst>
</file>

<file path=ppt/tags/tag69.xml><?xml version="1.0" encoding="utf-8"?>
<p:tagLst xmlns:p="http://schemas.openxmlformats.org/presentationml/2006/main">
  <p:tag name="KSO_WM_DIAGRAM_VIRTUALLY_FRAME" val="{&quot;height&quot;:397.56433070866143,&quot;left&quot;:41.50002143818674,&quot;top&quot;:136.83566929133858,&quot;width&quot;:587.6499785618132}"/>
</p:tagLst>
</file>

<file path=ppt/tags/tag7.xml><?xml version="1.0" encoding="utf-8"?>
<p:tagLst xmlns:p="http://schemas.openxmlformats.org/presentationml/2006/main">
  <p:tag name="KSO_WM_DIAGRAM_VIRTUALLY_FRAME" val="{&quot;height&quot;:316.3087401574803,&quot;left&quot;:450.5,&quot;top&quot;:163.04125984251968,&quot;width&quot;:483.75}"/>
</p:tagLst>
</file>

<file path=ppt/tags/tag70.xml><?xml version="1.0" encoding="utf-8"?>
<p:tagLst xmlns:p="http://schemas.openxmlformats.org/presentationml/2006/main">
  <p:tag name="KSO_WM_DIAGRAM_VIRTUALLY_FRAME" val="{&quot;height&quot;:397.56433070866143,&quot;left&quot;:41.50002143818674,&quot;top&quot;:136.83566929133858,&quot;width&quot;:587.6499785618132}"/>
</p:tagLst>
</file>

<file path=ppt/tags/tag71.xml><?xml version="1.0" encoding="utf-8"?>
<p:tagLst xmlns:p="http://schemas.openxmlformats.org/presentationml/2006/main">
  <p:tag name="KSO_WM_DIAGRAM_VIRTUALLY_FRAME" val="{&quot;height&quot;:397.56433070866143,&quot;left&quot;:41.50002143818674,&quot;top&quot;:136.83566929133858,&quot;width&quot;:587.6499785618132}"/>
</p:tagLst>
</file>

<file path=ppt/tags/tag72.xml><?xml version="1.0" encoding="utf-8"?>
<p:tagLst xmlns:p="http://schemas.openxmlformats.org/presentationml/2006/main">
  <p:tag name="KSO_WM_DIAGRAM_VIRTUALLY_FRAME" val="{&quot;height&quot;:397.56433070866143,&quot;left&quot;:41.50002143818674,&quot;top&quot;:136.83566929133858,&quot;width&quot;:587.6499785618132}"/>
</p:tagLst>
</file>

<file path=ppt/tags/tag73.xml><?xml version="1.0" encoding="utf-8"?>
<p:tagLst xmlns:p="http://schemas.openxmlformats.org/presentationml/2006/main">
  <p:tag name="KSO_WM_DIAGRAM_VIRTUALLY_FRAME" val="{&quot;height&quot;:397.56433070866143,&quot;left&quot;:41.50002143818674,&quot;top&quot;:136.83566929133858,&quot;width&quot;:587.6499785618132}"/>
</p:tagLst>
</file>

<file path=ppt/tags/tag74.xml><?xml version="1.0" encoding="utf-8"?>
<p:tagLst xmlns:p="http://schemas.openxmlformats.org/presentationml/2006/main">
  <p:tag name="KSO_WM_DIAGRAM_VIRTUALLY_FRAME" val="{&quot;height&quot;:397.56433070866143,&quot;left&quot;:41.50002143818674,&quot;top&quot;:136.83566929133858,&quot;width&quot;:587.6499785618132}"/>
</p:tagLst>
</file>

<file path=ppt/tags/tag75.xml><?xml version="1.0" encoding="utf-8"?>
<p:tagLst xmlns:p="http://schemas.openxmlformats.org/presentationml/2006/main">
  <p:tag name="KSO_WM_DIAGRAM_VIRTUALLY_FRAME" val="{&quot;height&quot;:397.56433070866143,&quot;left&quot;:41.50002143818674,&quot;top&quot;:136.83566929133858,&quot;width&quot;:587.6499785618132}"/>
</p:tagLst>
</file>

<file path=ppt/tags/tag76.xml><?xml version="1.0" encoding="utf-8"?>
<p:tagLst xmlns:p="http://schemas.openxmlformats.org/presentationml/2006/main">
  <p:tag name="KSO_WM_DIAGRAM_VIRTUALLY_FRAME" val="{&quot;height&quot;:397.56433070866143,&quot;left&quot;:41.50002143818674,&quot;top&quot;:136.83566929133858,&quot;width&quot;:587.6499785618132}"/>
</p:tagLst>
</file>

<file path=ppt/tags/tag77.xml><?xml version="1.0" encoding="utf-8"?>
<p:tagLst xmlns:p="http://schemas.openxmlformats.org/presentationml/2006/main">
  <p:tag name="KSO_WPP_MARK_KEY" val="bcdaf46f-6e23-442c-a479-1bbc16cd76d9"/>
  <p:tag name="COMMONDATA" val="eyJoZGlkIjoiYTg4NzVmOTVhNTA5MzI0OTJiNTI5ODJmM2VjMGQyMDcifQ=="/>
  <p:tag name="commondata" val="eyJjb3VudCI6MSwiaGRpZCI6ImVmYWM2NWYxMGMxNDE4M2M2MDcwMzQxZTU5YjRmMDM4IiwidXNlckNvdW50IjoxfQ=="/>
</p:tagLst>
</file>

<file path=ppt/tags/tag8.xml><?xml version="1.0" encoding="utf-8"?>
<p:tagLst xmlns:p="http://schemas.openxmlformats.org/presentationml/2006/main">
  <p:tag name="KSO_WM_DIAGRAM_VIRTUALLY_FRAME" val="{&quot;height&quot;:316.3087401574803,&quot;left&quot;:450.5,&quot;top&quot;:163.04125984251968,&quot;width&quot;:483.75}"/>
</p:tagLst>
</file>

<file path=ppt/tags/tag9.xml><?xml version="1.0" encoding="utf-8"?>
<p:tagLst xmlns:p="http://schemas.openxmlformats.org/presentationml/2006/main">
  <p:tag name="KSO_WM_DIAGRAM_VIRTUALLY_FRAME" val="{&quot;height&quot;:316.3087401574803,&quot;left&quot;:450.5,&quot;top&quot;:163.04125984251968,&quot;width&quot;:483.7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Normal"/>
        <a:ea typeface=""/>
        <a:cs typeface=""/>
        <a:font script="Jpan" typeface="游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5942</Words>
  <Application>WPS 演示</Application>
  <PresentationFormat>宽屏</PresentationFormat>
  <Paragraphs>620</Paragraphs>
  <Slides>37</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37</vt:i4>
      </vt:variant>
    </vt:vector>
  </HeadingPairs>
  <TitlesOfParts>
    <vt:vector size="53" baseType="lpstr">
      <vt:lpstr>Arial</vt:lpstr>
      <vt:lpstr>宋体</vt:lpstr>
      <vt:lpstr>Wingdings</vt:lpstr>
      <vt:lpstr>MiSans Normal</vt:lpstr>
      <vt:lpstr>思源宋体 CN Heavy</vt:lpstr>
      <vt:lpstr>思源黑体 CN Bold</vt:lpstr>
      <vt:lpstr>黑体</vt:lpstr>
      <vt:lpstr>汉仪旗黑-50S</vt:lpstr>
      <vt:lpstr>微软雅黑</vt:lpstr>
      <vt:lpstr>Arial Unicode MS</vt:lpstr>
      <vt:lpstr>Calibri</vt:lpstr>
      <vt:lpstr>Calibri</vt:lpstr>
      <vt:lpstr>FZDBSK--GBK1-0</vt:lpstr>
      <vt:lpstr>Segoe Print</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Sheng xia</dc:creator>
  <cp:lastModifiedBy>WPS_1751534095</cp:lastModifiedBy>
  <cp:revision>29</cp:revision>
  <dcterms:created xsi:type="dcterms:W3CDTF">2023-03-16T09:09:00Z</dcterms:created>
  <dcterms:modified xsi:type="dcterms:W3CDTF">2025-12-23T01:31:52Z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11C2F5AFAA424B45953C32B8ABAC2346_11</vt:lpwstr>
  </property>
  <property fmtid="{D5CDD505-2E9C-101B-9397-08002B2CF9AE}" pid="3" name="KSOProductBuildVer">
    <vt:lpwstr>2052-12.1.0.16729</vt:lpwstr>
  </property>
  <property fmtid="{D5CDD505-2E9C-101B-9397-08002B2CF9AE}" pid="4" name="KSOTemplateUUID">
    <vt:lpwstr>v1.0_mb_lIOe6B7NPfutN2b0+v8ZEA==</vt:lpwstr>
  </property>
</Properties>
</file>